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11" r:id="rId1"/>
    <p:sldMasterId id="2147484036" r:id="rId2"/>
    <p:sldMasterId id="2147484070" r:id="rId3"/>
  </p:sldMasterIdLst>
  <p:notesMasterIdLst>
    <p:notesMasterId r:id="rId38"/>
  </p:notesMasterIdLst>
  <p:sldIdLst>
    <p:sldId id="256" r:id="rId4"/>
    <p:sldId id="980" r:id="rId5"/>
    <p:sldId id="981" r:id="rId6"/>
    <p:sldId id="984" r:id="rId7"/>
    <p:sldId id="985" r:id="rId8"/>
    <p:sldId id="986" r:id="rId9"/>
    <p:sldId id="902" r:id="rId10"/>
    <p:sldId id="966" r:id="rId11"/>
    <p:sldId id="967" r:id="rId12"/>
    <p:sldId id="968" r:id="rId13"/>
    <p:sldId id="969" r:id="rId14"/>
    <p:sldId id="970" r:id="rId15"/>
    <p:sldId id="971" r:id="rId16"/>
    <p:sldId id="995" r:id="rId17"/>
    <p:sldId id="996" r:id="rId18"/>
    <p:sldId id="997" r:id="rId19"/>
    <p:sldId id="998" r:id="rId20"/>
    <p:sldId id="999" r:id="rId21"/>
    <p:sldId id="989" r:id="rId22"/>
    <p:sldId id="1000" r:id="rId23"/>
    <p:sldId id="973" r:id="rId24"/>
    <p:sldId id="974" r:id="rId25"/>
    <p:sldId id="975" r:id="rId26"/>
    <p:sldId id="976" r:id="rId27"/>
    <p:sldId id="977" r:id="rId28"/>
    <p:sldId id="1001" r:id="rId29"/>
    <p:sldId id="978" r:id="rId30"/>
    <p:sldId id="979" r:id="rId31"/>
    <p:sldId id="1002" r:id="rId32"/>
    <p:sldId id="1003" r:id="rId33"/>
    <p:sldId id="982" r:id="rId34"/>
    <p:sldId id="983" r:id="rId35"/>
    <p:sldId id="987" r:id="rId36"/>
    <p:sldId id="988" r:id="rId37"/>
  </p:sldIdLst>
  <p:sldSz cx="9906000" cy="6858000" type="A4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800000"/>
    <a:srgbClr val="CCFFFF"/>
    <a:srgbClr val="FF9933"/>
    <a:srgbClr val="FFCCFF"/>
    <a:srgbClr val="FF66FF"/>
    <a:srgbClr val="EAEAE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1" autoAdjust="0"/>
    <p:restoredTop sz="94634" autoAdjust="0"/>
  </p:normalViewPr>
  <p:slideViewPr>
    <p:cSldViewPr>
      <p:cViewPr varScale="1">
        <p:scale>
          <a:sx n="88" d="100"/>
          <a:sy n="88" d="100"/>
        </p:scale>
        <p:origin x="739" y="77"/>
      </p:cViewPr>
      <p:guideLst>
        <p:guide orient="horz" pos="2160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 b="0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9463" y="768350"/>
            <a:ext cx="554037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 b="0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latin typeface="돋움" pitchFamily="50" charset="-127"/>
              </a:defRPr>
            </a:lvl1pPr>
          </a:lstStyle>
          <a:p>
            <a:pPr>
              <a:defRPr/>
            </a:pPr>
            <a:fld id="{706CE80C-DFE2-4068-9399-1C3A5AD615B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58775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0FD8E23B-278F-413A-9558-F70129910948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D449B-10FC-40E9-83D1-815CB3E844C9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D4C8334F-6213-4767-B473-60D3C87F5716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AE00C-D1E5-4C1A-A201-957121F39A39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5025" y="279400"/>
            <a:ext cx="2232025" cy="5957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88950" y="279400"/>
            <a:ext cx="6543675" cy="5957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27A588BB-C5D0-4DFF-BBB6-409A78A74276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80013-096A-451F-BDEE-5FCFE606DD35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421" y="98157"/>
            <a:ext cx="7871278" cy="3680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797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658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5E0FC-CCB9-4B92-90C8-F39B03F6C526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15190-DDA6-450E-B540-8C123753AAD6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1F191-6381-4EF6-9158-68A113753C1C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88950" y="981075"/>
            <a:ext cx="438785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81075"/>
            <a:ext cx="438785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58B44-E642-4765-87ED-CD7C50A3C748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5BCC4-4409-4EE7-B34D-223E1273A930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F692F-E1FC-4725-80C9-0E5BAF7A5006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CA434EB4-6705-45C4-8395-D30E04925EB8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DFCF9-DDE4-481E-94EC-67C9CA8F72DA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1B35A-59A2-4848-8054-A108BB58CAB7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3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6806F-6B83-49BB-A5AD-F2E44F92AF5F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719B7-E5E3-4192-8E45-D0FB9E57C2E4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03590-C9F5-4AE8-ACE2-0600EBB08F32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5025" y="279400"/>
            <a:ext cx="2232025" cy="5957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88950" y="279400"/>
            <a:ext cx="6543675" cy="5957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ABE0D-21E3-49E2-9358-B914CF94B796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B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41350" y="2628900"/>
            <a:ext cx="8816975" cy="1143000"/>
          </a:xfrm>
        </p:spPr>
        <p:txBody>
          <a:bodyPr/>
          <a:lstStyle>
            <a:lvl1pPr algn="ctr">
              <a:defRPr sz="2800">
                <a:solidFill>
                  <a:srgbClr val="FF660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42925" y="1752600"/>
            <a:ext cx="8820150" cy="812800"/>
          </a:xfrm>
        </p:spPr>
        <p:txBody>
          <a:bodyPr/>
          <a:lstStyle>
            <a:lvl1pPr marL="0" indent="0" algn="ctr">
              <a:buFontTx/>
              <a:buNone/>
              <a:defRPr sz="1800">
                <a:latin typeface="서울들국화" pitchFamily="18" charset="-127"/>
                <a:ea typeface="서울들국화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1BA45-EFE6-4053-B263-D8A4AC8F0A0D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355729A2-9179-49CF-B420-8BCD3AE31ECC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A285B-2032-4969-BA71-6139C42D96E6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88950" y="981075"/>
            <a:ext cx="438785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81075"/>
            <a:ext cx="438785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FFD388EF-0E20-4FC5-8E4C-05D8600A5249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8AE83-4A8D-43F2-A572-58ED88ACE6CA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F817F4F1-41F8-4D14-B442-CC6FD30F5CA0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0C1F6-9E15-4E90-B47F-DEE4FD74F3AB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D68CF5C1-C8D2-4593-8231-CF20B3B78F65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CAAF5-C34B-4D3C-93B8-0CD3D6578E17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00CD4AD3-5DB2-4972-80AF-FCFC8C969AEA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676E3-5F9B-41B3-971B-46E23D2F67E7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EDFED2DE-AAE1-40F9-9C03-F87DF2D19336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AD67A-03F2-4504-96EC-E13FBA4AFEA1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103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D36141AB-4026-4839-A1EC-B107C4B5A7C6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961A3-D293-4086-939A-311D07CAA9A4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10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81450" y="6407150"/>
            <a:ext cx="20637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 b="1"/>
            </a:lvl1pPr>
          </a:lstStyle>
          <a:p>
            <a:pPr>
              <a:defRPr/>
            </a:pPr>
            <a:r>
              <a:rPr lang="ko-KR" altLang="en-US"/>
              <a:t>별첨 </a:t>
            </a:r>
            <a:r>
              <a:rPr lang="en-US" altLang="ko-KR"/>
              <a:t>- </a:t>
            </a:r>
            <a:fld id="{6B4C0162-40C7-4143-B80A-957CDCFAA5A9}" type="slidenum">
              <a:rPr lang="en-US" altLang="ko-KR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027" name="Rectangle 1028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79400"/>
            <a:ext cx="87360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8" name="Rectangle 10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981075"/>
            <a:ext cx="892810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3078" name="Rectangle 10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fld id="{45C9A1FF-9570-4326-A5EB-C90E3171D26B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3079" name="Rectangle 103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88113" y="6270625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-윤체M"/>
                <a:cs typeface="-윤체M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1031" name="직선 연결선 8"/>
          <p:cNvCxnSpPr>
            <a:cxnSpLocks noChangeShapeType="1"/>
          </p:cNvCxnSpPr>
          <p:nvPr userDrawn="1"/>
        </p:nvCxnSpPr>
        <p:spPr bwMode="auto">
          <a:xfrm>
            <a:off x="273050" y="885825"/>
            <a:ext cx="9288463" cy="0"/>
          </a:xfrm>
          <a:prstGeom prst="line">
            <a:avLst/>
          </a:prstGeom>
          <a:noFill/>
          <a:ln w="28575" algn="ctr">
            <a:solidFill>
              <a:srgbClr val="800000"/>
            </a:solidFill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24" r:id="rId12"/>
    <p:sldLayoutId id="2147484325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 baseline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 b="1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1400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8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79400"/>
            <a:ext cx="87360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3075" name="Rectangle 10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981075"/>
            <a:ext cx="892810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3078" name="Rectangle 10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fld id="{9DF0E031-3FA8-4967-8793-C0AD7D01B0AB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3079" name="Rectangle 103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88113" y="6270625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-윤체M"/>
                <a:cs typeface="-윤체M"/>
              </a:defRPr>
            </a:lvl1pPr>
          </a:lstStyle>
          <a:p>
            <a:pPr>
              <a:defRPr/>
            </a:pPr>
            <a:endParaRPr lang="en-US" altLang="ko-KR"/>
          </a:p>
        </p:txBody>
      </p:sp>
      <p:cxnSp>
        <p:nvCxnSpPr>
          <p:cNvPr id="2" name="직선 연결선 8"/>
          <p:cNvCxnSpPr>
            <a:cxnSpLocks noChangeShapeType="1"/>
          </p:cNvCxnSpPr>
          <p:nvPr/>
        </p:nvCxnSpPr>
        <p:spPr bwMode="auto">
          <a:xfrm>
            <a:off x="273050" y="885825"/>
            <a:ext cx="9288463" cy="0"/>
          </a:xfrm>
          <a:prstGeom prst="line">
            <a:avLst/>
          </a:prstGeom>
          <a:noFill/>
          <a:ln w="28575" algn="ctr">
            <a:solidFill>
              <a:srgbClr val="800000"/>
            </a:solidFill>
            <a:round/>
            <a:headEnd/>
            <a:tailEnd/>
          </a:ln>
        </p:spPr>
      </p:cxnSp>
      <p:cxnSp>
        <p:nvCxnSpPr>
          <p:cNvPr id="3" name="직선 연결선 8"/>
          <p:cNvCxnSpPr>
            <a:cxnSpLocks noChangeShapeType="1"/>
          </p:cNvCxnSpPr>
          <p:nvPr userDrawn="1"/>
        </p:nvCxnSpPr>
        <p:spPr bwMode="auto">
          <a:xfrm>
            <a:off x="273050" y="885825"/>
            <a:ext cx="9288463" cy="0"/>
          </a:xfrm>
          <a:prstGeom prst="line">
            <a:avLst/>
          </a:prstGeom>
          <a:noFill/>
          <a:ln w="28575" algn="ctr">
            <a:solidFill>
              <a:srgbClr val="800000"/>
            </a:solidFill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 baseline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 baseline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 b="1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1400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 baseline="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8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79400"/>
            <a:ext cx="87360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099" name="Rectangle 10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981075"/>
            <a:ext cx="892810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fld id="{13DDEBD5-8391-48E8-93BE-A93EF54E8CF1}" type="datetime1">
              <a:rPr lang="ko-KR" altLang="en-US"/>
              <a:pPr>
                <a:defRPr/>
              </a:pPr>
              <a:t>2014-08-31</a:t>
            </a:fld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-윤체M"/>
                <a:cs typeface="-윤체M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pitchFamily="34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000066"/>
          </a:solidFill>
          <a:latin typeface="Tahoma" pitchFamily="34" charset="0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000066"/>
          </a:solidFill>
          <a:latin typeface="Tahoma" pitchFamily="34" charset="0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000066"/>
          </a:solidFill>
          <a:latin typeface="Tahoma" pitchFamily="34" charset="0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000066"/>
          </a:solidFill>
          <a:latin typeface="Tahoma" pitchFamily="34" charset="0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logy" TargetMode="External"/><Relationship Id="rId7" Type="http://schemas.openxmlformats.org/officeDocument/2006/relationships/hyperlink" Target="http://en.wikipedia.org/wiki/C.F._Jeff_Wu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hyperlink" Target="http://en.wikipedia.org/wiki/Peter_Naur" TargetMode="External"/><Relationship Id="rId4" Type="http://schemas.openxmlformats.org/officeDocument/2006/relationships/hyperlink" Target="http://en.wikipedia.org/wiki/Computer_scien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3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81.jpeg"/><Relationship Id="rId5" Type="http://schemas.openxmlformats.org/officeDocument/2006/relationships/image" Target="../media/image48.png"/><Relationship Id="rId10" Type="http://schemas.openxmlformats.org/officeDocument/2006/relationships/image" Target="../media/image80.jpeg"/><Relationship Id="rId4" Type="http://schemas.openxmlformats.org/officeDocument/2006/relationships/image" Target="../media/image47.jpe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ociology.berkeley.edu/sites/default/files/faculty/haveman/Data%20Scientist%20--%20HBR%202012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7"/>
          <p:cNvSpPr txBox="1">
            <a:spLocks noChangeArrowheads="1"/>
          </p:cNvSpPr>
          <p:nvPr/>
        </p:nvSpPr>
        <p:spPr bwMode="auto">
          <a:xfrm>
            <a:off x="4452858" y="5736424"/>
            <a:ext cx="9685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000" b="0" dirty="0" smtClean="0"/>
              <a:t>2014.9</a:t>
            </a:r>
            <a:endParaRPr lang="en-US" altLang="ko-KR" sz="2000" b="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016896" y="4872079"/>
            <a:ext cx="18982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대 우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한국외대 통계학과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6" y="404664"/>
            <a:ext cx="2790896" cy="99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3400" y="1802747"/>
            <a:ext cx="8818563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ko-KR" altLang="en-US" sz="4400" dirty="0" err="1" smtClean="0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en-US" altLang="ko-KR" sz="3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그리고</a:t>
            </a:r>
            <a:endParaRPr lang="en-US" altLang="ko-KR" sz="3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5400" dirty="0" smtClean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5400" dirty="0" err="1" smtClean="0">
                <a:latin typeface="맑은 고딕" pitchFamily="50" charset="-127"/>
                <a:ea typeface="맑은 고딕" pitchFamily="50" charset="-127"/>
              </a:rPr>
              <a:t>사이언티스트</a:t>
            </a:r>
            <a:endParaRPr lang="en-US" altLang="ko-KR" sz="5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800" baseline="100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Who called it?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34362" y="1143154"/>
            <a:ext cx="6482177" cy="2002859"/>
            <a:chOff x="1026220" y="828303"/>
            <a:chExt cx="7146900" cy="2208245"/>
          </a:xfrm>
        </p:grpSpPr>
        <p:pic>
          <p:nvPicPr>
            <p:cNvPr id="56322" name="Picture 2" descr="Peternau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26220" y="828303"/>
              <a:ext cx="1656184" cy="2208245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2826420" y="972319"/>
              <a:ext cx="5346700" cy="13326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51" dirty="0"/>
                <a:t>The term "data science" (originally used interchangeably with "</a:t>
              </a:r>
              <a:r>
                <a:rPr lang="en-US" altLang="ko-KR" sz="1451" dirty="0" err="1">
                  <a:hlinkClick r:id="rId3" tooltip="Datalogy"/>
                </a:rPr>
                <a:t>datalogy</a:t>
              </a:r>
              <a:r>
                <a:rPr lang="en-US" altLang="ko-KR" sz="1451" dirty="0"/>
                <a:t>") has existed for over thirty years and was used initially as a substitute for </a:t>
              </a:r>
              <a:r>
                <a:rPr lang="en-US" altLang="ko-KR" sz="1451" dirty="0">
                  <a:hlinkClick r:id="rId4" tooltip="Computer science"/>
                </a:rPr>
                <a:t>computer science</a:t>
              </a:r>
              <a:r>
                <a:rPr lang="en-US" altLang="ko-KR" sz="1451" dirty="0"/>
                <a:t> by </a:t>
              </a:r>
              <a:r>
                <a:rPr lang="en-US" altLang="ko-KR" sz="1451" dirty="0">
                  <a:hlinkClick r:id="rId5" tooltip="Peter Naur"/>
                </a:rPr>
                <a:t>Peter </a:t>
              </a:r>
              <a:r>
                <a:rPr lang="en-US" altLang="ko-KR" sz="1451" dirty="0" err="1">
                  <a:hlinkClick r:id="rId5" tooltip="Peter Naur"/>
                </a:rPr>
                <a:t>Naur</a:t>
              </a:r>
              <a:r>
                <a:rPr lang="en-US" altLang="ko-KR" sz="1451" dirty="0"/>
                <a:t> in 1960. </a:t>
              </a:r>
              <a:endParaRPr lang="ko-KR" altLang="en-US" sz="145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22158" y="3376772"/>
            <a:ext cx="6798898" cy="2850901"/>
            <a:chOff x="1674292" y="3348583"/>
            <a:chExt cx="7496100" cy="3143250"/>
          </a:xfrm>
        </p:grpSpPr>
        <p:pic>
          <p:nvPicPr>
            <p:cNvPr id="56324" name="Picture 4" descr="C.F. Jeff Wu at Chinese Academy of Sciences 2011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74892" y="3348583"/>
              <a:ext cx="2095500" cy="3143250"/>
            </a:xfrm>
            <a:prstGeom prst="rect">
              <a:avLst/>
            </a:prstGeom>
            <a:noFill/>
          </p:spPr>
        </p:pic>
        <p:sp>
          <p:nvSpPr>
            <p:cNvPr id="11" name="직사각형 10"/>
            <p:cNvSpPr/>
            <p:nvPr/>
          </p:nvSpPr>
          <p:spPr>
            <a:xfrm>
              <a:off x="1674292" y="4860752"/>
              <a:ext cx="5346700" cy="13326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51" dirty="0"/>
                <a:t>On 10 November 1998, </a:t>
              </a:r>
              <a:r>
                <a:rPr lang="en-US" altLang="ko-KR" sz="1451" dirty="0">
                  <a:hlinkClick r:id="rId7" tooltip="C.F. Jeff Wu"/>
                </a:rPr>
                <a:t>C.F. Jeff Wu</a:t>
              </a:r>
              <a:r>
                <a:rPr lang="en-US" altLang="ko-KR" sz="1451" dirty="0"/>
                <a:t> gave his inaugural lecture entitled "Statistics = Data Science?" in honor of his appointment to the H. C. Carver Collegiate Professorship in Statistics at the University of Michigan.</a:t>
              </a:r>
              <a:endParaRPr lang="ko-KR" altLang="en-US" sz="1451" dirty="0"/>
            </a:p>
          </p:txBody>
        </p:sp>
      </p:grpSp>
    </p:spTree>
    <p:extLst>
      <p:ext uri="{BB962C8B-B14F-4D97-AF65-F5344CB8AC3E}">
        <p14:creationId xmlns:p14="http://schemas.microsoft.com/office/powerpoint/2010/main" val="861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Who called it?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42498" y="4500128"/>
            <a:ext cx="8686315" cy="154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51" dirty="0"/>
              <a:t>In 2001, </a:t>
            </a:r>
            <a:r>
              <a:rPr lang="en-US" altLang="ko-KR" sz="3628" dirty="0"/>
              <a:t>William S. Cleveland </a:t>
            </a:r>
            <a:r>
              <a:rPr lang="en-US" altLang="ko-KR" sz="1451" dirty="0"/>
              <a:t>introduced the notion of data science as an </a:t>
            </a:r>
            <a:r>
              <a:rPr lang="en-US" altLang="ko-KR" sz="1451" i="1" u="sng" dirty="0"/>
              <a:t>independent discipline, extending the field of statistics to incorporate "advances in computing with data"</a:t>
            </a:r>
            <a:r>
              <a:rPr lang="en-US" altLang="ko-KR" sz="1451" dirty="0"/>
              <a:t> in his article "Data Science: An Action Plan for Expanding the Technical Areas of the Field of Statistics," which was published in Volume 69, No. 1, of the April 2001 edition of the International Statistical Review / Revue </a:t>
            </a:r>
            <a:r>
              <a:rPr lang="en-US" altLang="ko-KR" sz="1451" dirty="0" err="1"/>
              <a:t>Internationale</a:t>
            </a:r>
            <a:r>
              <a:rPr lang="en-US" altLang="ko-KR" sz="1451" dirty="0"/>
              <a:t> de </a:t>
            </a:r>
            <a:r>
              <a:rPr lang="en-US" altLang="ko-KR" sz="1451" dirty="0" err="1"/>
              <a:t>Statistique</a:t>
            </a:r>
            <a:r>
              <a:rPr lang="en-US" altLang="ko-KR" sz="1451" dirty="0"/>
              <a:t>.</a:t>
            </a:r>
            <a:endParaRPr lang="ko-KR" altLang="en-US" sz="1451" dirty="0"/>
          </a:p>
        </p:txBody>
      </p:sp>
      <p:pic>
        <p:nvPicPr>
          <p:cNvPr id="13" name="Picture 6" descr="http://covers.openlibrary.org/w/id/726998-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8991" y="1234596"/>
            <a:ext cx="1597154" cy="2155251"/>
          </a:xfrm>
          <a:prstGeom prst="rect">
            <a:avLst/>
          </a:prstGeom>
          <a:noFill/>
        </p:spPr>
      </p:pic>
      <p:pic>
        <p:nvPicPr>
          <p:cNvPr id="61442" name="Picture 2" descr="http://www.stat.purdue.edu/images/Faculty/medium/wsc-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4983" y="1430528"/>
            <a:ext cx="1959319" cy="3042422"/>
          </a:xfrm>
          <a:prstGeom prst="rect">
            <a:avLst/>
          </a:prstGeom>
          <a:noFill/>
        </p:spPr>
      </p:pic>
      <p:pic>
        <p:nvPicPr>
          <p:cNvPr id="14" name="Picture 11" descr="loess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698" y="1757082"/>
            <a:ext cx="1860892" cy="1860892"/>
          </a:xfrm>
          <a:prstGeom prst="rect">
            <a:avLst/>
          </a:prstGeom>
          <a:noFill/>
        </p:spPr>
      </p:pic>
      <p:pic>
        <p:nvPicPr>
          <p:cNvPr id="15" name="Picture 8" descr="http://www.creative-wisdom.com/pub/ASA2002a/splus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5485" y="2867362"/>
            <a:ext cx="1622101" cy="1240245"/>
          </a:xfrm>
          <a:prstGeom prst="rect">
            <a:avLst/>
          </a:prstGeom>
          <a:noFill/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26" y="1561149"/>
            <a:ext cx="1153792" cy="296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22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&amp; Easy…</a:t>
            </a:r>
            <a:endParaRPr lang="ko-KR" altLang="en-US" dirty="0"/>
          </a:p>
        </p:txBody>
      </p:sp>
      <p:pic>
        <p:nvPicPr>
          <p:cNvPr id="7" name="Picture 2" descr="Red Bull Renault RB3 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430" y="1983485"/>
            <a:ext cx="3483233" cy="2612425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2379" y="4465289"/>
            <a:ext cx="4161040" cy="194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169272" y="4008115"/>
            <a:ext cx="1044970" cy="92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42" i="1" dirty="0">
                <a:latin typeface="맑은 고딕" pitchFamily="50" charset="-127"/>
                <a:ea typeface="맑은 고딕" pitchFamily="50" charset="-127"/>
              </a:rPr>
              <a:t>VS.</a:t>
            </a:r>
            <a:endParaRPr lang="ko-KR" altLang="en-US" sz="5442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120" y="1330379"/>
            <a:ext cx="3444213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Your data analytic capability is like…</a:t>
            </a:r>
            <a:endParaRPr lang="ko-KR" altLang="en-US" sz="1451" dirty="0"/>
          </a:p>
        </p:txBody>
      </p:sp>
    </p:spTree>
    <p:extLst>
      <p:ext uri="{BB962C8B-B14F-4D97-AF65-F5344CB8AC3E}">
        <p14:creationId xmlns:p14="http://schemas.microsoft.com/office/powerpoint/2010/main" val="18633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 &amp; Easy…</a:t>
            </a:r>
            <a:endParaRPr lang="ko-KR" altLang="en-US" dirty="0"/>
          </a:p>
        </p:txBody>
      </p:sp>
      <p:pic>
        <p:nvPicPr>
          <p:cNvPr id="3" name="Picture 5" descr="C:\Users\Daewoo Choi\Desktop\달팽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779" y="1896401"/>
            <a:ext cx="6335132" cy="457174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73120" y="1243295"/>
            <a:ext cx="2161169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Or your business is …</a:t>
            </a:r>
            <a:endParaRPr lang="ko-KR" altLang="en-US" sz="1451" dirty="0"/>
          </a:p>
        </p:txBody>
      </p:sp>
    </p:spTree>
    <p:extLst>
      <p:ext uri="{BB962C8B-B14F-4D97-AF65-F5344CB8AC3E}">
        <p14:creationId xmlns:p14="http://schemas.microsoft.com/office/powerpoint/2010/main" val="22412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Numbers from CEO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4608" y="1124744"/>
            <a:ext cx="1845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0872" y="1772816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70</a:t>
            </a:r>
            <a:r>
              <a:rPr lang="ko-KR" altLang="en-US" sz="8800" b="1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4648" y="3284984"/>
            <a:ext cx="2621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88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3120" y="4221088"/>
            <a:ext cx="23679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66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억원</a:t>
            </a:r>
            <a:endParaRPr lang="ko-KR" altLang="en-US" sz="66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16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Words from CEO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4608" y="1124744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느리다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0872" y="1772816"/>
            <a:ext cx="54938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볼 것 없음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4648" y="3284984"/>
            <a:ext cx="40799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뭐하지</a:t>
            </a:r>
            <a:r>
              <a:rPr lang="en-US" altLang="ko-KR" sz="88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8800" b="1" dirty="0" smtClean="0">
              <a:solidFill>
                <a:srgbClr val="92D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3120" y="4221088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비싸다</a:t>
            </a:r>
          </a:p>
        </p:txBody>
      </p:sp>
    </p:spTree>
    <p:extLst>
      <p:ext uri="{BB962C8B-B14F-4D97-AF65-F5344CB8AC3E}">
        <p14:creationId xmlns:p14="http://schemas.microsoft.com/office/powerpoint/2010/main" val="37098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Words from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 analyst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4608" y="1124744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힘들다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0872" y="1772816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바쁘다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648" y="3284984"/>
            <a:ext cx="6224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손이 모자람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3120" y="4221088"/>
            <a:ext cx="24256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6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!!</a:t>
            </a:r>
            <a:endParaRPr lang="ko-KR" altLang="en-US" sz="66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50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4608" y="1124744"/>
            <a:ext cx="4302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자동화</a:t>
            </a:r>
            <a:r>
              <a:rPr lang="en-US" altLang="ko-KR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6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0872" y="1772816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648" y="3284984"/>
            <a:ext cx="6224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재교육 필요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3120" y="422108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필요없음</a:t>
            </a:r>
            <a:endParaRPr lang="ko-KR" altLang="en-US" sz="66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4" descr="http://www.lindinglab.org/external-files/images/Rlogo1.png/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6776" y="1556792"/>
            <a:ext cx="4104456" cy="31137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42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0032" y="90872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자동화</a:t>
            </a:r>
            <a:r>
              <a:rPr lang="en-US" altLang="ko-KR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04528" y="1700808"/>
            <a:ext cx="2736304" cy="2107977"/>
            <a:chOff x="1928664" y="1628800"/>
            <a:chExt cx="2736304" cy="2107977"/>
          </a:xfrm>
        </p:grpSpPr>
        <p:pic>
          <p:nvPicPr>
            <p:cNvPr id="30722" name="Picture 2" descr="http://privatelibrary.typepad.com/.a/6a01156f7ea6f7970b0120a686f13f970b-800wi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28664" y="1628800"/>
              <a:ext cx="2736304" cy="18161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2864768" y="34290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mtClean="0">
                  <a:latin typeface="맑은 고딕" pitchFamily="50" charset="-127"/>
                  <a:ea typeface="맑은 고딕" pitchFamily="50" charset="-127"/>
                </a:rPr>
                <a:t>비법전서</a:t>
              </a:r>
              <a:endParaRPr lang="ko-KR" altLang="en-US" sz="14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0724" name="Picture 4" descr="http://tpimage.kyobobook.co.kr/upload/2010/11/06/5fa471a8a30a4c4facf8919b04bfd04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3933056"/>
            <a:ext cx="2880320" cy="1882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7" name="그룹 26"/>
          <p:cNvGrpSpPr/>
          <p:nvPr/>
        </p:nvGrpSpPr>
        <p:grpSpPr>
          <a:xfrm>
            <a:off x="5241032" y="1879152"/>
            <a:ext cx="4248472" cy="3937620"/>
            <a:chOff x="5241032" y="1879152"/>
            <a:chExt cx="4248472" cy="3937620"/>
          </a:xfrm>
        </p:grpSpPr>
        <p:pic>
          <p:nvPicPr>
            <p:cNvPr id="30726" name="Picture 6" descr="http://www.trubiquity.com/wp-content/uploads/2012/06/iStock_000003974193XSmall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41032" y="2959272"/>
              <a:ext cx="3810000" cy="2857500"/>
            </a:xfrm>
            <a:prstGeom prst="rect">
              <a:avLst/>
            </a:prstGeom>
            <a:noFill/>
          </p:spPr>
        </p:pic>
        <p:pic>
          <p:nvPicPr>
            <p:cNvPr id="26" name="Picture 4" descr="http://www.lindinglab.org/external-files/images/Rlogo1.png/imag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77136" y="3607344"/>
              <a:ext cx="1440160" cy="1092536"/>
            </a:xfrm>
            <a:prstGeom prst="rect">
              <a:avLst/>
            </a:prstGeom>
            <a:noFill/>
          </p:spPr>
        </p:pic>
        <p:pic>
          <p:nvPicPr>
            <p:cNvPr id="30730" name="Picture 10" descr="http://www.aptiture.com/images/default-album/business-process-automation.png?sfvrsn=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05128" y="1879152"/>
              <a:ext cx="3384376" cy="1867956"/>
            </a:xfrm>
            <a:prstGeom prst="rect">
              <a:avLst/>
            </a:prstGeom>
            <a:noFill/>
          </p:spPr>
        </p:pic>
      </p:grpSp>
      <p:pic>
        <p:nvPicPr>
          <p:cNvPr id="30732" name="Picture 12" descr="http://static.squarespace.com/static/51bcad62e4b0cc528081f792/t/525d9142e4b038a108be2eca/1380293957698/parenthesi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6200000">
            <a:off x="2817941" y="3403820"/>
            <a:ext cx="3660279" cy="686302"/>
          </a:xfrm>
          <a:prstGeom prst="rect">
            <a:avLst/>
          </a:prstGeom>
          <a:noFill/>
        </p:spPr>
      </p:pic>
      <p:pic>
        <p:nvPicPr>
          <p:cNvPr id="30734" name="Picture 1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93360" y="980728"/>
            <a:ext cx="896423" cy="767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46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Easy &amp; Fast…</a:t>
            </a:r>
            <a:endParaRPr lang="ko-KR" altLang="en-US" dirty="0"/>
          </a:p>
        </p:txBody>
      </p:sp>
      <p:pic>
        <p:nvPicPr>
          <p:cNvPr id="161794" name="Picture 2" descr="http://www.catherinecollins.co.uk/content/DOUG/4.comissioned/Angry.CE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6776" y="1124744"/>
            <a:ext cx="1800200" cy="1389860"/>
          </a:xfrm>
          <a:prstGeom prst="rect">
            <a:avLst/>
          </a:prstGeom>
          <a:noFill/>
        </p:spPr>
      </p:pic>
      <p:grpSp>
        <p:nvGrpSpPr>
          <p:cNvPr id="3" name="그룹 33"/>
          <p:cNvGrpSpPr/>
          <p:nvPr/>
        </p:nvGrpSpPr>
        <p:grpSpPr>
          <a:xfrm>
            <a:off x="416496" y="2132856"/>
            <a:ext cx="3672408" cy="2605439"/>
            <a:chOff x="416496" y="2132856"/>
            <a:chExt cx="3672408" cy="2605439"/>
          </a:xfrm>
        </p:grpSpPr>
        <p:sp>
          <p:nvSpPr>
            <p:cNvPr id="32" name="TextBox 31"/>
            <p:cNvSpPr txBox="1"/>
            <p:nvPr/>
          </p:nvSpPr>
          <p:spPr>
            <a:xfrm>
              <a:off x="488504" y="4149080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맑은 고딕" pitchFamily="50" charset="-127"/>
                  <a:ea typeface="맑은 고딕" pitchFamily="50" charset="-127"/>
                </a:rPr>
                <a:t>Application Server</a:t>
              </a:r>
              <a:endParaRPr lang="ko-KR" altLang="en-US" sz="12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U자형 화살표 34"/>
            <p:cNvSpPr/>
            <p:nvPr/>
          </p:nvSpPr>
          <p:spPr>
            <a:xfrm rot="10800000" flipH="1">
              <a:off x="632520" y="2492896"/>
              <a:ext cx="3456384" cy="1368152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" name="그룹 24"/>
            <p:cNvGrpSpPr/>
            <p:nvPr/>
          </p:nvGrpSpPr>
          <p:grpSpPr>
            <a:xfrm>
              <a:off x="2432720" y="3429000"/>
              <a:ext cx="864096" cy="1309295"/>
              <a:chOff x="5889104" y="3861048"/>
              <a:chExt cx="1449984" cy="1983125"/>
            </a:xfrm>
          </p:grpSpPr>
          <p:pic>
            <p:nvPicPr>
              <p:cNvPr id="27" name="Picture 8" descr="HU32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889104" y="3861048"/>
                <a:ext cx="1440160" cy="797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681192" y="4581128"/>
                <a:ext cx="486460" cy="4053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33120" y="4581128"/>
                <a:ext cx="371475" cy="371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5928124" y="5013176"/>
                <a:ext cx="14109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Excel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을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이용하여</a:t>
                </a:r>
                <a:endParaRPr lang="en-US" altLang="ko-KR" sz="12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ctr"/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그래프를 그리고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, </a:t>
                </a:r>
              </a:p>
              <a:p>
                <a:pPr algn="ctr"/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PowerPoint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로</a:t>
                </a:r>
                <a:endParaRPr lang="en-US" altLang="ko-KR" sz="12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ctr"/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최종 보고서 작성</a:t>
                </a:r>
              </a:p>
            </p:txBody>
          </p:sp>
        </p:grpSp>
        <p:pic>
          <p:nvPicPr>
            <p:cNvPr id="33" name="Picture 9" descr="OF30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36576" y="3573016"/>
              <a:ext cx="378655" cy="535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그룹 14"/>
            <p:cNvGrpSpPr/>
            <p:nvPr/>
          </p:nvGrpSpPr>
          <p:grpSpPr>
            <a:xfrm>
              <a:off x="416496" y="2132856"/>
              <a:ext cx="614129" cy="553491"/>
              <a:chOff x="1064568" y="4581128"/>
              <a:chExt cx="1512168" cy="1157660"/>
            </a:xfrm>
          </p:grpSpPr>
          <p:grpSp>
            <p:nvGrpSpPr>
              <p:cNvPr id="6" name="그룹 9"/>
              <p:cNvGrpSpPr/>
              <p:nvPr/>
            </p:nvGrpSpPr>
            <p:grpSpPr>
              <a:xfrm>
                <a:off x="1064568" y="4581128"/>
                <a:ext cx="1512168" cy="1157660"/>
                <a:chOff x="1496616" y="3356992"/>
                <a:chExt cx="1512168" cy="1157660"/>
              </a:xfrm>
            </p:grpSpPr>
            <p:pic>
              <p:nvPicPr>
                <p:cNvPr id="23" name="Picture 16" descr="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8655" t="63850" r="62900" b="17926"/>
                <a:stretch>
                  <a:fillRect/>
                </a:stretch>
              </p:blipFill>
              <p:spPr bwMode="auto">
                <a:xfrm>
                  <a:off x="1928665" y="3356992"/>
                  <a:ext cx="824537" cy="65360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16" descr="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8655" t="63850" r="62900" b="17926"/>
                <a:stretch>
                  <a:fillRect/>
                </a:stretch>
              </p:blipFill>
              <p:spPr bwMode="auto">
                <a:xfrm>
                  <a:off x="1496616" y="3717032"/>
                  <a:ext cx="824537" cy="65360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16" descr="3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 l="8655" t="63850" r="62900" b="17926"/>
                <a:stretch>
                  <a:fillRect/>
                </a:stretch>
              </p:blipFill>
              <p:spPr bwMode="auto">
                <a:xfrm>
                  <a:off x="2144688" y="3829690"/>
                  <a:ext cx="864096" cy="68496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2" name="TextBox 21"/>
              <p:cNvSpPr txBox="1"/>
              <p:nvPr/>
            </p:nvSpPr>
            <p:spPr>
              <a:xfrm>
                <a:off x="1424608" y="5373216"/>
                <a:ext cx="9957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각종 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DBMS</a:t>
                </a:r>
                <a:endParaRPr lang="ko-KR" altLang="en-US" sz="120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68624" y="2492896"/>
              <a:ext cx="1512168" cy="705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1796" name="Picture 4" descr="http://www.novelbrand.com/happy_manager_on_table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45760" y="3717032"/>
            <a:ext cx="2160240" cy="1440721"/>
          </a:xfrm>
          <a:prstGeom prst="rect">
            <a:avLst/>
          </a:prstGeom>
          <a:noFill/>
        </p:spPr>
      </p:pic>
      <p:grpSp>
        <p:nvGrpSpPr>
          <p:cNvPr id="7" name="그룹 36"/>
          <p:cNvGrpSpPr/>
          <p:nvPr/>
        </p:nvGrpSpPr>
        <p:grpSpPr>
          <a:xfrm>
            <a:off x="3944888" y="3789040"/>
            <a:ext cx="5184576" cy="2587265"/>
            <a:chOff x="3944888" y="3789040"/>
            <a:chExt cx="5184576" cy="2587265"/>
          </a:xfrm>
        </p:grpSpPr>
        <p:pic>
          <p:nvPicPr>
            <p:cNvPr id="161800" name="Picture 8" descr="http://www.letsgodigital.org/images/artikelen/681/4g-android-smartphone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944888" y="4941168"/>
              <a:ext cx="720080" cy="701059"/>
            </a:xfrm>
            <a:prstGeom prst="rect">
              <a:avLst/>
            </a:prstGeom>
            <a:noFill/>
          </p:spPr>
        </p:pic>
        <p:grpSp>
          <p:nvGrpSpPr>
            <p:cNvPr id="8" name="그룹 35"/>
            <p:cNvGrpSpPr/>
            <p:nvPr/>
          </p:nvGrpSpPr>
          <p:grpSpPr>
            <a:xfrm>
              <a:off x="4232920" y="3789040"/>
              <a:ext cx="4896544" cy="2587265"/>
              <a:chOff x="4232920" y="3789040"/>
              <a:chExt cx="4896544" cy="2587265"/>
            </a:xfrm>
          </p:grpSpPr>
          <p:sp>
            <p:nvSpPr>
              <p:cNvPr id="53" name="오른쪽 화살표 52"/>
              <p:cNvSpPr/>
              <p:nvPr/>
            </p:nvSpPr>
            <p:spPr>
              <a:xfrm>
                <a:off x="5025008" y="5085184"/>
                <a:ext cx="3240360" cy="720080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1798" name="Picture 6" descr="http://t2.gstatic.com/images?q=tbn:ANd9GcQADRacSKUDOml4Sol_NiER_babJSr9AMvcbMV74SpivvkQC06-SEflG4Dj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232920" y="5589240"/>
                <a:ext cx="720080" cy="787065"/>
              </a:xfrm>
              <a:prstGeom prst="rect">
                <a:avLst/>
              </a:prstGeom>
              <a:noFill/>
            </p:spPr>
          </p:pic>
          <p:pic>
            <p:nvPicPr>
              <p:cNvPr id="19" name="Picture 2" descr="Red Bull Renault RB3 F1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5457056" y="3789040"/>
                <a:ext cx="1512168" cy="1134126"/>
              </a:xfrm>
              <a:prstGeom prst="rect">
                <a:avLst/>
              </a:prstGeom>
              <a:noFill/>
            </p:spPr>
          </p:pic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1042" t="1340" r="1042"/>
              <a:stretch>
                <a:fillRect/>
              </a:stretch>
            </p:blipFill>
            <p:spPr bwMode="auto">
              <a:xfrm>
                <a:off x="8121352" y="5229200"/>
                <a:ext cx="1008112" cy="789408"/>
              </a:xfrm>
              <a:prstGeom prst="roundRect">
                <a:avLst>
                  <a:gd name="adj" fmla="val 6042"/>
                </a:avLst>
              </a:prstGeom>
              <a:ln>
                <a:noFill/>
              </a:ln>
              <a:effectLst>
                <a:outerShdw blurRad="152400" dist="2413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5673080" y="5661248"/>
                <a:ext cx="18969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맑은 고딕" pitchFamily="50" charset="-127"/>
                    <a:ea typeface="맑은 고딕" pitchFamily="50" charset="-127"/>
                  </a:rPr>
                  <a:t>Embedded analytics</a:t>
                </a:r>
                <a:endParaRPr lang="ko-KR" altLang="en-US" sz="140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56" name="Picture 9" descr="OF30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025008" y="5013176"/>
                <a:ext cx="378655" cy="535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61802" name="Picture 10" descr="Thumbnail for version as of 04:42, 10 July 2007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5601072" y="5229200"/>
                <a:ext cx="648072" cy="491455"/>
              </a:xfrm>
              <a:prstGeom prst="rect">
                <a:avLst/>
              </a:prstGeom>
              <a:noFill/>
            </p:spPr>
          </p:pic>
          <p:grpSp>
            <p:nvGrpSpPr>
              <p:cNvPr id="9" name="그룹 14"/>
              <p:cNvGrpSpPr/>
              <p:nvPr/>
            </p:nvGrpSpPr>
            <p:grpSpPr>
              <a:xfrm>
                <a:off x="4520952" y="5157192"/>
                <a:ext cx="614129" cy="553491"/>
                <a:chOff x="1064568" y="4581128"/>
                <a:chExt cx="1512168" cy="115766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1064568" y="4581128"/>
                  <a:ext cx="1512168" cy="1157660"/>
                  <a:chOff x="1496616" y="3356992"/>
                  <a:chExt cx="1512168" cy="1157660"/>
                </a:xfrm>
              </p:grpSpPr>
              <p:pic>
                <p:nvPicPr>
                  <p:cNvPr id="50" name="Picture 16" descr="3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 l="8655" t="63850" r="62900" b="17926"/>
                  <a:stretch>
                    <a:fillRect/>
                  </a:stretch>
                </p:blipFill>
                <p:spPr bwMode="auto">
                  <a:xfrm>
                    <a:off x="1928665" y="3356992"/>
                    <a:ext cx="824537" cy="65360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1" name="Picture 16" descr="3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 l="8655" t="63850" r="62900" b="17926"/>
                  <a:stretch>
                    <a:fillRect/>
                  </a:stretch>
                </p:blipFill>
                <p:spPr bwMode="auto">
                  <a:xfrm>
                    <a:off x="1496616" y="3717032"/>
                    <a:ext cx="824537" cy="65360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2" name="Picture 16" descr="3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 l="8655" t="63850" r="62900" b="17926"/>
                  <a:stretch>
                    <a:fillRect/>
                  </a:stretch>
                </p:blipFill>
                <p:spPr bwMode="auto">
                  <a:xfrm>
                    <a:off x="2144688" y="3829690"/>
                    <a:ext cx="864096" cy="684962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1424608" y="5373216"/>
                  <a:ext cx="9957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smtClean="0">
                      <a:latin typeface="맑은 고딕" pitchFamily="50" charset="-127"/>
                      <a:ea typeface="맑은 고딕" pitchFamily="50" charset="-127"/>
                    </a:rPr>
                    <a:t>각종 </a:t>
                  </a:r>
                  <a:r>
                    <a:rPr lang="en-US" altLang="ko-KR" sz="1200" dirty="0" smtClean="0">
                      <a:latin typeface="맑은 고딕" pitchFamily="50" charset="-127"/>
                      <a:ea typeface="맑은 고딕" pitchFamily="50" charset="-127"/>
                    </a:rPr>
                    <a:t>DBMS</a:t>
                  </a:r>
                  <a:endParaRPr lang="ko-KR" altLang="en-US" sz="1200" dirty="0" smtClean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  <p:sp>
        <p:nvSpPr>
          <p:cNvPr id="37" name="TextBox 36"/>
          <p:cNvSpPr txBox="1"/>
          <p:nvPr/>
        </p:nvSpPr>
        <p:spPr>
          <a:xfrm>
            <a:off x="773120" y="1138796"/>
            <a:ext cx="2248821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Embedded Analytics …</a:t>
            </a:r>
            <a:endParaRPr lang="ko-KR" altLang="en-US" sz="1451" dirty="0"/>
          </a:p>
        </p:txBody>
      </p:sp>
    </p:spTree>
    <p:extLst>
      <p:ext uri="{BB962C8B-B14F-4D97-AF65-F5344CB8AC3E}">
        <p14:creationId xmlns:p14="http://schemas.microsoft.com/office/powerpoint/2010/main" val="21182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17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r>
              <a:rPr lang="ko-KR" altLang="en-US" dirty="0" smtClean="0"/>
              <a:t> </a:t>
            </a:r>
            <a:r>
              <a:rPr lang="en-US" altLang="ko-KR" dirty="0" smtClean="0"/>
              <a:t>is Advice?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7032E7-290A-4C71-999A-68FE3E4477DF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sp>
        <p:nvSpPr>
          <p:cNvPr id="14" name="Text Placeholder 3"/>
          <p:cNvSpPr>
            <a:spLocks noGrp="1"/>
          </p:cNvSpPr>
          <p:nvPr>
            <p:ph type="body" orient="vert" idx="4294967295"/>
          </p:nvPr>
        </p:nvSpPr>
        <p:spPr>
          <a:xfrm>
            <a:off x="618309" y="989784"/>
            <a:ext cx="8928100" cy="431701"/>
          </a:xfrm>
          <a:prstGeom prst="rect">
            <a:avLst/>
          </a:prstGeom>
        </p:spPr>
        <p:txBody>
          <a:bodyPr/>
          <a:lstStyle/>
          <a:p>
            <a:r>
              <a:rPr lang="ko-KR" altLang="en-US" sz="1600" dirty="0" smtClean="0"/>
              <a:t>한국외국어대학교 </a:t>
            </a:r>
            <a:r>
              <a:rPr lang="ko-KR" altLang="en-US" sz="1600" dirty="0" err="1" smtClean="0"/>
              <a:t>데이터시각화연구센터</a:t>
            </a:r>
            <a:endParaRPr lang="en-US" altLang="ko-KR" sz="1600" dirty="0" smtClean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3" y="1813369"/>
            <a:ext cx="2238043" cy="79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08313" y="3253529"/>
            <a:ext cx="58102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 make a Window of Big Data,</a:t>
            </a:r>
          </a:p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Visualization</a:t>
            </a:r>
            <a:endParaRPr lang="ko-KR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7225" y="4729693"/>
            <a:ext cx="1152000" cy="11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7225" y="3129271"/>
            <a:ext cx="1152000" cy="11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2908313" y="4796279"/>
            <a:ext cx="6455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복잡함에서 간결함을 제공하는 데이터 시각화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느림에서 빠름을 제공하는 데이터 시각화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불확실에서 자신감으로 변화하게 하는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31884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4864" y="9397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시각화</a:t>
            </a:r>
          </a:p>
        </p:txBody>
      </p:sp>
      <p:pic>
        <p:nvPicPr>
          <p:cNvPr id="2050" name="Picture 2" descr="http://www.nccoast.org/uploads/images/thick-repo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2636912"/>
            <a:ext cx="3534153" cy="2387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2" descr="http://static.squarespace.com/static/51bcad62e4b0cc528081f792/t/525d9142e4b038a108be2eca/1380293957698/parenthes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817941" y="3403820"/>
            <a:ext cx="3660279" cy="686302"/>
          </a:xfrm>
          <a:prstGeom prst="rect">
            <a:avLst/>
          </a:prstGeom>
          <a:noFill/>
        </p:spPr>
      </p:pic>
      <p:pic>
        <p:nvPicPr>
          <p:cNvPr id="6" name="Picture 1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3360" y="980728"/>
            <a:ext cx="896423" cy="767787"/>
          </a:xfrm>
          <a:prstGeom prst="rect">
            <a:avLst/>
          </a:prstGeom>
          <a:noFill/>
        </p:spPr>
      </p:pic>
      <p:pic>
        <p:nvPicPr>
          <p:cNvPr id="2052" name="Picture 4" descr="https://encrypted-tbn2.gstatic.com/images?q=tbn:ANd9GcSVvbBmQ_LA1Y_7TzriIc3wRsQxmaWmQ_NqddEDxJPUBc99bbXhw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3080" y="4437112"/>
            <a:ext cx="2495550" cy="1828800"/>
          </a:xfrm>
          <a:prstGeom prst="rect">
            <a:avLst/>
          </a:prstGeom>
          <a:noFill/>
        </p:spPr>
      </p:pic>
      <p:pic>
        <p:nvPicPr>
          <p:cNvPr id="2054" name="Picture 6" descr="http://mathewanalytics.files.wordpress.com/2013/07/plot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9024" y="1916832"/>
            <a:ext cx="2304256" cy="1957206"/>
          </a:xfrm>
          <a:prstGeom prst="rect">
            <a:avLst/>
          </a:prstGeom>
          <a:noFill/>
        </p:spPr>
      </p:pic>
      <p:pic>
        <p:nvPicPr>
          <p:cNvPr id="2056" name="Picture 8" descr="http://junkcharts.typepad.com/.a/6a00d8341e992c53ef01538e032bd5970b-pi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25208" y="2276872"/>
            <a:ext cx="2244738" cy="1925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92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Analytics – Paint as Matisse, lay out like Haring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188" y="1360850"/>
            <a:ext cx="5439941" cy="4179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4583" y="1491471"/>
            <a:ext cx="5107571" cy="4992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2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Analytics – Paint as Matisse, lay out like Haring</a:t>
            </a:r>
          </a:p>
        </p:txBody>
      </p:sp>
      <p:pic>
        <p:nvPicPr>
          <p:cNvPr id="3" name="Picture 2" descr="http://freebiespot.s3.amazonaws.com/wp-content/uploads/2013/01/pg-bran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932" y="4113373"/>
            <a:ext cx="5475025" cy="2660842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"/>
          <a:stretch/>
        </p:blipFill>
        <p:spPr bwMode="auto">
          <a:xfrm>
            <a:off x="4103962" y="1016896"/>
            <a:ext cx="5070043" cy="3073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ma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17" y="3298403"/>
            <a:ext cx="2547115" cy="272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3120" y="1134117"/>
            <a:ext cx="4172937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Mega Success Story – P&amp;G Business Sphere</a:t>
            </a:r>
            <a:endParaRPr lang="ko-KR" altLang="en-US" sz="1451" dirty="0"/>
          </a:p>
        </p:txBody>
      </p:sp>
    </p:spTree>
    <p:extLst>
      <p:ext uri="{BB962C8B-B14F-4D97-AF65-F5344CB8AC3E}">
        <p14:creationId xmlns:p14="http://schemas.microsoft.com/office/powerpoint/2010/main" val="16316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Analytics – Paint as Matisse, lay out like Haring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120" y="1351832"/>
            <a:ext cx="4172937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Mega Success Story – P&amp;G Business Sphere</a:t>
            </a:r>
            <a:endParaRPr lang="ko-KR" altLang="en-US" sz="1451" dirty="0"/>
          </a:p>
        </p:txBody>
      </p:sp>
      <p:pic>
        <p:nvPicPr>
          <p:cNvPr id="7" name="Picture 2" descr="Bob McDonald - Clinton Global Initiative Brings Business And World Leaders Together"/>
          <p:cNvPicPr>
            <a:picLocks noChangeAspect="1" noChangeArrowheads="1"/>
          </p:cNvPicPr>
          <p:nvPr/>
        </p:nvPicPr>
        <p:blipFill>
          <a:blip r:embed="rId2" cstate="print"/>
          <a:srcRect r="14009"/>
          <a:stretch>
            <a:fillRect/>
          </a:stretch>
        </p:blipFill>
        <p:spPr bwMode="auto">
          <a:xfrm>
            <a:off x="515779" y="2309439"/>
            <a:ext cx="5104114" cy="3807193"/>
          </a:xfrm>
          <a:prstGeom prst="rect">
            <a:avLst/>
          </a:prstGeom>
          <a:noFill/>
        </p:spPr>
      </p:pic>
      <p:sp>
        <p:nvSpPr>
          <p:cNvPr id="8" name="Rounded Rectangle 35"/>
          <p:cNvSpPr/>
          <p:nvPr/>
        </p:nvSpPr>
        <p:spPr>
          <a:xfrm>
            <a:off x="6065086" y="4082237"/>
            <a:ext cx="2566197" cy="442519"/>
          </a:xfrm>
          <a:prstGeom prst="roundRect">
            <a:avLst>
              <a:gd name="adj" fmla="val 39183"/>
            </a:avLst>
          </a:prstGeom>
          <a:solidFill>
            <a:srgbClr val="0066CC">
              <a:alpha val="69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6" rIns="16326" rtlCol="0" anchor="ctr"/>
          <a:lstStyle/>
          <a:p>
            <a:pPr algn="ctr" defTabSz="82936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51" b="0" kern="0" dirty="0">
                <a:solidFill>
                  <a:srgbClr val="FFFFFF"/>
                </a:solidFill>
                <a:latin typeface="Tahoma"/>
                <a:ea typeface="HY중고딕"/>
              </a:rPr>
              <a:t>Quality and Speed of Data</a:t>
            </a:r>
            <a:endParaRPr kumimoji="0" lang="en-US" sz="1451" b="0" kern="0" dirty="0">
              <a:solidFill>
                <a:srgbClr val="FFFFFF"/>
              </a:solidFill>
              <a:latin typeface="Tahoma"/>
              <a:ea typeface="HY중고딕"/>
            </a:endParaRPr>
          </a:p>
        </p:txBody>
      </p:sp>
      <p:sp>
        <p:nvSpPr>
          <p:cNvPr id="9" name="Rounded Rectangle 35"/>
          <p:cNvSpPr/>
          <p:nvPr/>
        </p:nvSpPr>
        <p:spPr>
          <a:xfrm>
            <a:off x="5715987" y="4643514"/>
            <a:ext cx="3476581" cy="442519"/>
          </a:xfrm>
          <a:prstGeom prst="roundRect">
            <a:avLst>
              <a:gd name="adj" fmla="val 39183"/>
            </a:avLst>
          </a:prstGeom>
          <a:solidFill>
            <a:srgbClr val="0066CC">
              <a:alpha val="69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6" rIns="16326" rtlCol="0" anchor="ctr"/>
          <a:lstStyle/>
          <a:p>
            <a:pPr algn="ctr" defTabSz="82936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51" b="0" kern="0" dirty="0">
                <a:solidFill>
                  <a:srgbClr val="FFFFFF"/>
                </a:solidFill>
                <a:latin typeface="Tahoma"/>
                <a:ea typeface="HY중고딕"/>
              </a:rPr>
              <a:t>Growing Demand</a:t>
            </a:r>
            <a:endParaRPr kumimoji="0" lang="en-US" sz="1451" b="0" kern="0" dirty="0">
              <a:solidFill>
                <a:srgbClr val="FFFFFF"/>
              </a:solidFill>
              <a:latin typeface="Tahoma"/>
              <a:ea typeface="HY중고딕"/>
            </a:endParaRPr>
          </a:p>
        </p:txBody>
      </p:sp>
      <p:sp>
        <p:nvSpPr>
          <p:cNvPr id="11" name="Rounded Rectangle 35"/>
          <p:cNvSpPr/>
          <p:nvPr/>
        </p:nvSpPr>
        <p:spPr>
          <a:xfrm>
            <a:off x="4892260" y="5208980"/>
            <a:ext cx="4519162" cy="442519"/>
          </a:xfrm>
          <a:prstGeom prst="roundRect">
            <a:avLst>
              <a:gd name="adj" fmla="val 39183"/>
            </a:avLst>
          </a:prstGeom>
          <a:solidFill>
            <a:srgbClr val="0066CC">
              <a:alpha val="69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6" rIns="16326" rtlCol="0" anchor="ctr"/>
          <a:lstStyle/>
          <a:p>
            <a:pPr algn="ctr" defTabSz="82936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51" b="0" kern="0" dirty="0">
                <a:solidFill>
                  <a:srgbClr val="FFFFFF"/>
                </a:solidFill>
                <a:latin typeface="Tahoma"/>
                <a:ea typeface="HY중고딕"/>
              </a:rPr>
              <a:t>Complexities on emerging markets and new business</a:t>
            </a:r>
            <a:endParaRPr kumimoji="0" lang="en-US" sz="1451" b="0" kern="0" dirty="0">
              <a:solidFill>
                <a:srgbClr val="FFFFFF"/>
              </a:solidFill>
              <a:latin typeface="Tahoma"/>
              <a:ea typeface="HY중고딕"/>
            </a:endParaRPr>
          </a:p>
        </p:txBody>
      </p:sp>
      <p:sp>
        <p:nvSpPr>
          <p:cNvPr id="12" name="Rounded Rectangle 35"/>
          <p:cNvSpPr/>
          <p:nvPr/>
        </p:nvSpPr>
        <p:spPr>
          <a:xfrm>
            <a:off x="5866776" y="5770262"/>
            <a:ext cx="3309044" cy="442519"/>
          </a:xfrm>
          <a:prstGeom prst="roundRect">
            <a:avLst>
              <a:gd name="adj" fmla="val 39183"/>
            </a:avLst>
          </a:prstGeom>
          <a:solidFill>
            <a:srgbClr val="0066CC">
              <a:alpha val="69000"/>
            </a:srgb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6326" rIns="16326" rtlCol="0" anchor="ctr"/>
          <a:lstStyle/>
          <a:p>
            <a:pPr algn="ctr" defTabSz="82936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51" b="0" kern="0" dirty="0">
                <a:solidFill>
                  <a:srgbClr val="FFFFFF"/>
                </a:solidFill>
                <a:latin typeface="Tahoma"/>
                <a:ea typeface="HY중고딕"/>
              </a:rPr>
              <a:t>Cultural Transformation</a:t>
            </a:r>
            <a:endParaRPr kumimoji="0" lang="en-US" sz="1451" b="0" kern="0" dirty="0">
              <a:solidFill>
                <a:srgbClr val="FFFFFF"/>
              </a:solidFill>
              <a:latin typeface="Tahoma"/>
              <a:ea typeface="HY중고딕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6788" y="2183779"/>
            <a:ext cx="5436868" cy="1662152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solidFill>
              <a:srgbClr val="BBE0E3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9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Analytics – Paint as Matisse, lay out like Haring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120" y="959949"/>
            <a:ext cx="4172937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Mega Success Story – P&amp;G Business Sphere</a:t>
            </a:r>
            <a:endParaRPr lang="ko-KR" altLang="en-US" sz="145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361" y="3685904"/>
            <a:ext cx="8724858" cy="300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264" y="1400032"/>
            <a:ext cx="2688622" cy="237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4886" y="1595964"/>
            <a:ext cx="4400564" cy="7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heatmap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51" y="2510314"/>
            <a:ext cx="2688621" cy="18827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7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Analytics – Paint as Matisse, lay out like Haring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634" y="3159059"/>
            <a:ext cx="5488475" cy="344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9894" y="1169278"/>
            <a:ext cx="5224851" cy="336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68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본질적 문제</a:t>
            </a:r>
            <a:endParaRPr lang="ko-KR" altLang="en-US" dirty="0"/>
          </a:p>
        </p:txBody>
      </p:sp>
      <p:sp>
        <p:nvSpPr>
          <p:cNvPr id="52" name="TextBox 46"/>
          <p:cNvSpPr txBox="1">
            <a:spLocks noChangeArrowheads="1"/>
          </p:cNvSpPr>
          <p:nvPr/>
        </p:nvSpPr>
        <p:spPr bwMode="auto">
          <a:xfrm>
            <a:off x="992560" y="1268760"/>
            <a:ext cx="7605552" cy="63784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r>
              <a:rPr lang="ko-KR" altLang="en-US" sz="3200" b="1" dirty="0" smtClean="0">
                <a:latin typeface="맑은 고딕" pitchFamily="50" charset="-127"/>
                <a:ea typeface="맑은 고딕" pitchFamily="50" charset="-127"/>
              </a:rPr>
              <a:t>커뮤니케이션 능력이 낮다</a:t>
            </a:r>
            <a:endParaRPr lang="ko-KR" altLang="en-US" sz="3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154" name="Picture 2" descr="http://2.bp.blogspot.com/_GNKcJP7dZ6A/S81wkLLWkbI/AAAAAAAADgU/PZ3gL5PmnHc/s1600/cubicle-lg-241632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736" y="2276872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1196752"/>
            <a:ext cx="639359" cy="79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560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Happy to share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5885" y="4861512"/>
            <a:ext cx="1502145" cy="25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88" dirty="0">
                <a:latin typeface="맑은 고딕" pitchFamily="50" charset="-127"/>
                <a:ea typeface="맑은 고딕" pitchFamily="50" charset="-127"/>
              </a:rPr>
              <a:t>Application Server</a:t>
            </a:r>
            <a:endParaRPr lang="ko-KR" altLang="en-US" sz="108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U자형 화살표 3"/>
          <p:cNvSpPr/>
          <p:nvPr/>
        </p:nvSpPr>
        <p:spPr>
          <a:xfrm rot="10800000" flipH="1">
            <a:off x="2863059" y="3294056"/>
            <a:ext cx="3134911" cy="12409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51">
              <a:solidFill>
                <a:schemeClr val="tx1"/>
              </a:solidFill>
            </a:endParaRPr>
          </a:p>
        </p:txBody>
      </p:sp>
      <p:pic>
        <p:nvPicPr>
          <p:cNvPr id="5" name="Picture 8" descr="HU3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4583" y="4077784"/>
            <a:ext cx="1110279" cy="67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 descr="OF3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3681" y="4339027"/>
            <a:ext cx="343437" cy="48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14"/>
          <p:cNvGrpSpPr/>
          <p:nvPr/>
        </p:nvGrpSpPr>
        <p:grpSpPr>
          <a:xfrm>
            <a:off x="2667128" y="2967502"/>
            <a:ext cx="1051462" cy="603235"/>
            <a:chOff x="1064568" y="4581128"/>
            <a:chExt cx="2854505" cy="1391086"/>
          </a:xfrm>
        </p:grpSpPr>
        <p:grpSp>
          <p:nvGrpSpPr>
            <p:cNvPr id="8" name="그룹 9"/>
            <p:cNvGrpSpPr/>
            <p:nvPr/>
          </p:nvGrpSpPr>
          <p:grpSpPr>
            <a:xfrm>
              <a:off x="1064568" y="4581128"/>
              <a:ext cx="1512168" cy="1157660"/>
              <a:chOff x="1496616" y="3356992"/>
              <a:chExt cx="1512168" cy="1157660"/>
            </a:xfrm>
          </p:grpSpPr>
          <p:pic>
            <p:nvPicPr>
              <p:cNvPr id="11" name="Picture 16" descr="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8655" t="63850" r="62900" b="17926"/>
              <a:stretch>
                <a:fillRect/>
              </a:stretch>
            </p:blipFill>
            <p:spPr bwMode="auto">
              <a:xfrm>
                <a:off x="1928665" y="3356992"/>
                <a:ext cx="824537" cy="653604"/>
              </a:xfrm>
              <a:prstGeom prst="rect">
                <a:avLst/>
              </a:prstGeom>
              <a:noFill/>
            </p:spPr>
          </p:pic>
          <p:pic>
            <p:nvPicPr>
              <p:cNvPr id="12" name="Picture 16" descr="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8655" t="63850" r="62900" b="17926"/>
              <a:stretch>
                <a:fillRect/>
              </a:stretch>
            </p:blipFill>
            <p:spPr bwMode="auto">
              <a:xfrm>
                <a:off x="1496616" y="3717032"/>
                <a:ext cx="824537" cy="653604"/>
              </a:xfrm>
              <a:prstGeom prst="rect">
                <a:avLst/>
              </a:prstGeom>
              <a:noFill/>
            </p:spPr>
          </p:pic>
          <p:pic>
            <p:nvPicPr>
              <p:cNvPr id="13" name="Picture 16" descr="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8655" t="63850" r="62900" b="17926"/>
              <a:stretch>
                <a:fillRect/>
              </a:stretch>
            </p:blipFill>
            <p:spPr bwMode="auto">
              <a:xfrm>
                <a:off x="2144688" y="3829690"/>
                <a:ext cx="864096" cy="684962"/>
              </a:xfrm>
              <a:prstGeom prst="rect">
                <a:avLst/>
              </a:prstGeom>
              <a:noFill/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424607" y="5373217"/>
              <a:ext cx="2494466" cy="59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88" dirty="0">
                  <a:latin typeface="맑은 고딕" pitchFamily="50" charset="-127"/>
                  <a:ea typeface="맑은 고딕" pitchFamily="50" charset="-127"/>
                </a:rPr>
                <a:t>각종 </a:t>
              </a:r>
              <a:r>
                <a:rPr lang="en-US" altLang="ko-KR" sz="1088" dirty="0">
                  <a:latin typeface="맑은 고딕" pitchFamily="50" charset="-127"/>
                  <a:ea typeface="맑은 고딕" pitchFamily="50" charset="-127"/>
                </a:rPr>
                <a:t>DBMS</a:t>
              </a:r>
              <a:endParaRPr lang="ko-KR" altLang="en-US" sz="1088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4" name="Picture 2" descr="http://www.catherinecollins.co.uk/content/DOUG/4.comissioned/Angry.CE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2053154"/>
            <a:ext cx="1632766" cy="1260591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3908030" y="3751231"/>
            <a:ext cx="1698077" cy="13715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51"/>
          </a:p>
        </p:txBody>
      </p:sp>
      <p:pic>
        <p:nvPicPr>
          <p:cNvPr id="16" name="Picture 2" descr="http://dailygumboot.ca/wp-content/uploads/2010/09/waiting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5545" y="2249086"/>
            <a:ext cx="2804982" cy="350193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773120" y="1351828"/>
            <a:ext cx="3307957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Generally, they like to work alone…</a:t>
            </a:r>
            <a:endParaRPr lang="ko-KR" altLang="en-US" sz="1451" dirty="0"/>
          </a:p>
        </p:txBody>
      </p:sp>
      <p:sp>
        <p:nvSpPr>
          <p:cNvPr id="18" name="TextBox 17"/>
          <p:cNvSpPr txBox="1"/>
          <p:nvPr/>
        </p:nvSpPr>
        <p:spPr>
          <a:xfrm>
            <a:off x="4691757" y="6037103"/>
            <a:ext cx="2827890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51" dirty="0"/>
              <a:t>Or YOU let them work alone…</a:t>
            </a:r>
            <a:endParaRPr lang="ko-KR" altLang="en-US" sz="1451" dirty="0"/>
          </a:p>
        </p:txBody>
      </p:sp>
    </p:spTree>
    <p:extLst>
      <p:ext uri="{BB962C8B-B14F-4D97-AF65-F5344CB8AC3E}">
        <p14:creationId xmlns:p14="http://schemas.microsoft.com/office/powerpoint/2010/main" val="8783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Happy to share it</a:t>
            </a:r>
          </a:p>
        </p:txBody>
      </p:sp>
      <p:pic>
        <p:nvPicPr>
          <p:cNvPr id="8" name="Picture 2" descr="http://www.dashboardinsight.com/CMS/cc6dd7ca-93b7-41c1-a59e-d8bc1883c1ba/dashboard-example-tibco-spotfi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498" y="1043010"/>
            <a:ext cx="4889415" cy="3573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128" y="3198261"/>
            <a:ext cx="6508072" cy="323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622" y="1238941"/>
            <a:ext cx="3744326" cy="1975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2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0512" y="980728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92D050"/>
                </a:solidFill>
                <a:latin typeface="맑은 고딕" pitchFamily="50" charset="-127"/>
                <a:ea typeface="맑은 고딕" pitchFamily="50" charset="-127"/>
              </a:rPr>
              <a:t>재교육 필요</a:t>
            </a:r>
          </a:p>
        </p:txBody>
      </p:sp>
      <p:pic>
        <p:nvPicPr>
          <p:cNvPr id="3076" name="Picture 4" descr="http://rlv.zcache.com/select_from_users_where_clue_0_0_rows_returned_tshirt-ra88cbd494f5d41f7ab28140feef85690_va6lr_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2204864"/>
            <a:ext cx="3220616" cy="32206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12" descr="http://static.squarespace.com/static/51bcad62e4b0cc528081f792/t/525d9142e4b038a108be2eca/1380293957698/parenthes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817941" y="3403820"/>
            <a:ext cx="3660279" cy="686302"/>
          </a:xfrm>
          <a:prstGeom prst="rect">
            <a:avLst/>
          </a:prstGeom>
          <a:noFill/>
        </p:spPr>
      </p:pic>
      <p:pic>
        <p:nvPicPr>
          <p:cNvPr id="8" name="Picture 1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3360" y="980728"/>
            <a:ext cx="896423" cy="767787"/>
          </a:xfrm>
          <a:prstGeom prst="rect">
            <a:avLst/>
          </a:prstGeom>
          <a:noFill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5048" y="1916832"/>
            <a:ext cx="4176464" cy="169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1152" y="3717032"/>
            <a:ext cx="24574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768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3809" y="2213957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중인 연구 과제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7032E7-290A-4C71-999A-68FE3E4477DF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78381" y="1070114"/>
            <a:ext cx="9359900" cy="882650"/>
          </a:xfrm>
        </p:spPr>
        <p:txBody>
          <a:bodyPr lIns="72000" tIns="36000" rIns="72000" bIns="36000"/>
          <a:lstStyle/>
          <a:p>
            <a:pPr>
              <a:buClrTx/>
              <a:buFont typeface="Arial" pitchFamily="34" charset="0"/>
              <a:buChar char="•"/>
            </a:pPr>
            <a:r>
              <a:rPr lang="ko-KR" altLang="en-US" sz="1600" dirty="0" smtClean="0"/>
              <a:t> 본 연구센터를 정형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비정형 가공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분석 후 데이터 시각화에 관련된 주제 및 </a:t>
            </a:r>
            <a:r>
              <a:rPr lang="en-US" altLang="ko-KR" sz="1600" dirty="0" smtClean="0"/>
              <a:t>R </a:t>
            </a:r>
            <a:r>
              <a:rPr lang="ko-KR" altLang="en-US" sz="1600" dirty="0" smtClean="0"/>
              <a:t>컴포넌트 개발 및 공급 등 다양한 산업의 과제를 수행 중에 있습니다 </a:t>
            </a:r>
            <a:endParaRPr lang="ko-KR" altLang="en-US" sz="1600" dirty="0"/>
          </a:p>
        </p:txBody>
      </p:sp>
      <p:sp>
        <p:nvSpPr>
          <p:cNvPr id="12290" name="AutoShape 2" descr="data:image/jpeg;base64,/9j/4AAQSkZJRgABAQAAAQABAAD/2wCEAAkGBxQTEhQTEhITFRUVGRwXGBISFxUVFxQYFBgWFhkbFhkYHCggGRolHhYXITEiJykrLi4uFx81ODMsNygtLisBCgoKDg0OGxAQGywmICQsLDYsLzQsMCw0NDIvLzUsLCwsLywsLDQ0LC8sLCwsNC8sLCwsLDQsLC8sLCwsLCwsLP/AABEIAHgBpAMBEQACEQEDEQH/xAAbAAEAAgMBAQAAAAAAAAAAAAAABgcDBAUCAf/EAEYQAAEDAQMFDQMKBQUBAQAAAAEAAgMRBAYhBRIxQVEHEyIyNFJhcXOBkbGycpKhFBcjQlNigrPB0SRDVKLCM2Oj0vDxk//EABoBAQADAQEBAAAAAAAAAAAAAAADBAUGAgH/xAA0EQABAwEDCAoCAwEBAAAAAAAAAQIDBBExcQUSITNBUYGxExUyUmGRocHR8CLhI0LxFEP/2gAMAwEAAhEDEQA/ALxQBAEAQBAEAQBAEAQBAEAQBAEAQBAEAQBAEAQBAEAQBAEAQBAEAQBAEAQBAEAQBAEAQBAEAQBAEAQBAEAQBAEAQBAEB5Mg2jxX2xT5ah831vOHiEsUWoN9bzh4hLFFqDfW84eISxRag31vOHiEsUWoN9bzh4hLFFqDfW84eISxRag31vOHiEsUWoN9bzh4hLFFqH0SDaPFLFFp6Xw+nxzgNJp1oDzvrecPEL7Yp8tQ9Ar4fT6gBKA8b63nDxC+2KfLUG+t5w8Qlii1BvrecPEJYotQb63nDxCWKLUPQK+H0+oAgCAIAgCAIAgNO25Uhh/1ZY2dDnAE9Q0lSMie/soqkb5WM7SohyZb7WIYb6T7Mcnnm0UyUUy7PVCBa6FNvop4bfqx/aPHXG/9Avv/AAzbvVD5/wB8O/0U3rLeiyScW0Riup53s+D6KN1NK29q8+RI2qhdc5OXM6zHAioIIOsYhQXFg+oAgCAIAgNC35ZghwlmjaeaXDO90Y/BSshkf2UUifNGztKiHIlv3Yxoe93sxuHqAU6UM271IFr4d/op4Zf2yHSZB1sP6EotBL4eZ8/74fHyOhZL1WSTi2hgOySsfrAqo3Uszb2+/IlbVwuud7czsNcCKjEbQq5YPqAIAgONlfKs8NXCzsdHnNaH79mkl5a0VbvZpwnU0qxFEx+jO04fsgkkezTmpZj+jxlDLUsEO+S2dtc8NDGS51RQuJrmDEUOFO9GQse7Na70/Z8fK9jc5zfX9G3lfKwhg35o3ytMxoNM8u0UNDTCp0aAV4iiV781dB7kkzGZyaTcss2exj6Uzmh1NNM4AqNyWKqEjVtS0yr4fQgKVvS0fLLRgP8AUcuhpl/ibgc7UonTOxOXmDYFNapDYgzBsCWqLEGYNgS1RYgzBsCWqLEGYNgS1RYgzBsCWqLEGYNgS1RYgzBsCWqLEO1cto+XWfAcY+h6r1a/wu+7SxSInTt+7FLkWAdAQ/dQH8LH2zfRKr+TtYuHuhn5RT+NMfZSscwbAti1THsQue6XIrP2bfJc/U652J0NLqW4IddQE5pZb5PP2T/QVJFrG4oRy9h2ClHBg2BdHapzWagzBsCWqfbEGYNgS1RYgzBsCWqLEPcTi01aS07Wmh+C+LpvPqfjcdawXotUXFne4c2X6QH3sQOohQPpYn3t8tBOyplZc7z0k4u5faOciOYCKQ4A14DzsBPFPQfElZ09E5iZzdKGlBXNeua7QvoS1US8EAQBAc3LeW4rKzOldieKxuL302D9TgpoYHyrY0hmnZElriuMtXztE9Qx28s5sZ4R9p+nwotWKjjZfpX7sMmWskk0JoTw+SOHbrOk7VbKh8QBfQF8Bs2G3ywmsMj4z90kA9Y0HvC8vja/tJaemPczsrYTy6N8pZpWQTMDnOrSVmFM0EnPbo1aRTVgsypo2sar2rw+DTpaxz3IxycfknCzjSCA5mXMuRWVmdK7E8WNuLn02DZ0nBTQwPlWxpDNOyJLXeRW2W74WickBxij5kZIJH3n6T3UHQtaKjjjv0r92GRNWSSbbE8PkjytFUIAgCAkNgt0tiga9jy2SchzGHFrYmmueWHCryKA04oNDiqr2NmfYqaE57uHMsse6BiKi6XXYb7PHkTjJF6mO3qO0Zsc0jA+g4hzyc0VPFcQAaHnAVJWdLSqlrmaURTTiqkXNa/Qqp/n+EkVQthAcm87SYAACfpYcBjomjJU9Ov58F5KQzp+HFOaDLzSTZhQkb+2uFaDe5dPR+6+Q3Ow90Et7cfZTiw2SQ50LmuzLIyUMcQaSb41zYc0682MuB6SrCvboel7lS3hf5qQNavZW5ttnt5ISPIlfk8FQQd6ZUHAjgDSqsvbdipai7CYIbqjPYQERylcSOaV8pmeC9xdQBtBVXo65zGo2xNBRkoWvcrrV0mt83Ef28nutXvrF3dQ8dXM7yj5uI/t5PdanWLu6g6uZ3lHzcR/bye61OsXd1B1czvKQfLdhEE8kQJcGGmcdJwB1da0YX57Ecu0zZmIx6tTYe7vZOFotEcLnFofncIUqM1jna/ZXyeRY41cmw+wRpJIjF2/BNfm4j+3k91qz+sXd1DR6uZ3lHzcR/bye61OsXd1B1czvKPm4j+3k91qdYu7qDq5neU28kXHjgmZMJnuLCSGkNoagt1dajlrXSMVqomk9xULY3o5FXQSxUi8RDdP5LH2zfRKr+T9YuHuhQyjq0x9lKxWuY5c90uR2fs2+SwKnWuxOgpdS3BDrKAnNLLXJ5+yf6CpItY3FCOXsOwUo8LojnCT3Ou1HaxKXvkbmFoGZm45wOmoOxU6qpdCqWImkuUtM2ZFtVdBI/m5g+2n/wCP/oqvWL9yevyW+ro+8vp8D5uYPtp/+P8A6J1i/cnr8jq6PvL6fBgtO5w2n0docD99od6SF6blFf7NPDsmp/V330Illy7s9lP0jQWHASMxaTsOsHrHVVXoahkvZv3FKanki7SaN5ySpyAtO4GXDPCY5DWSKgzjpcw8UnaRQg9QOtYtbAkbs5LlNqinWRua69ORKlSLoQHJvLlxtkiLzi84MZznfo0aSf1IU9PAsrrEu2kFROkLLduwqC32180jpJXFz3aTsGoAagNi3WMaxua24wXvc92c68y5KyXLaH5kLM46zoa0bXHUPiaYVXySVsaWuU+xxOkdmtQnuStz6JoBtD3Su5rSWMHhwj11HUsyTKD17CWGpHk9idtbfQkEF37Kzi2aHrLGuPiQSqq1Eq3uXzLSU8SXNTyMr8jWc6bPAeuNh/ReUmkS5y+Z6WGNb2p5HNttzLJJ/K3s86IltO7i/BTMrJm7bcSF9FC7ZZgRLLNwpo6ugdvzebxZB+jvgehXoq9jtD9HIoS0D26WaU9Td3MsmkOmmc0gt+iAIIIODn1B0HieJUeUJNCMTH4JcnR6XPXD59iwFlmocm8uXG2SLPOLzgxnOd07GjST+pCnp4FldYl20gqJ0hZbt2FQW+2vmkdJK4ue7SdmwAagNi3WMaxua24wXvc92c68116PIQBAEB2Lu5LbIXTTYWeHhSHnbI27ScPHaQoJ5VbY1vaW75J4Ikda53ZS/wCPvuZbIDbbU6SbgxtBkk5scMY4o7gG95K+O/hiRrb7kxU+t/nlVzrr18ETZ98VOXlO2GaWSVwxea02DQ1vc0AdymjZmNRqbCGR+e5XLtJxcO9JcRZp3VOiOR2k0+o47dh16NNK51ZSon8jOKe5pUVUqr0b+C+xPFmGmEAQBAEAQBAEAQBAEBTd8eW2j2h6WrfpdS05+q1zvuwy3F5fB+P8qReazUu4c0PVHr28eSlvrCN4IAgCAICIbp/JY+2b6JVfyfrFw90KGUdWmPspWK1zHLnulyOz9m3yWBU612J0FLqW4IdZQE5pZa5PP2T/AEFSRaxuKEcvYdgpR4XRHOFhblfFtHWzycsvKN7eJq5NudwJ2s00ggCAw2uzNlY6N4DmuFCDsP6r01ytVHIeXNRyK1bikLfZjFLJGcSx7m125pIr30r3romOzmo7ec49uY5W7lO/udT5ttA57HN8KP8A8VVrm2w27lQtUC2TYopayxTbPhNEBTV6MsG1Whz68AcGMbGjX1nT4DUt+nh6JiJt2nP1E3SyK7ZsNXJGTX2iVsUel2knQ1o0uPQPiaDWpJZEjarlI4o3SORrS48kZLjs8YjiFANJOlx1ucdZP/sFgSyukdnOOgiibG3NabqjJAgCAIAgPgCAOcAKnADWdSApm82WDap3SVOYODGNjBoNNp0nrpqXQU8PRMRu3ac9UTdK9XbNhyVMQhAEAQHQyHkmS0yiOPrc86GN1k/oNZ8RHNK2JucpJDE6V2a3/DqXsygxobY7PhDCeEftJNZJ10x767AoKaNy/wAr719EJ6mRqfxM7KeqmTKkXyOxtgOE9ppJLtZG3isPf5PXyNemlV+xuhMd/wB8D7I3oYUZ/Z2lcN33xIurhTPrXEEEEgjEEYEEYgjpQFyXVyv8ps7ZDTPHBeBz20qeioId3rAqYeikVuzYb9NN0saO27TsKAsBAEAQBAEAQBAEAQFN3x5baPaHpat+l1LTn6rXO+7DLcXl8H4/ypF5rNS7hzQ9Uevbx5KW+sI3ggCAIAgIhun8lj7ZvolV/J+sXD3QoZR1aY+ylYrXMcue6XI7P2bfJYFTrXYnQUupbgh1lATmllrk8/ZP9BUkWsbihHL2HYKUeF0RzhYW5XxbR1s8nLLyje3iauTbncCdrNNIIAgCApDLdpElomkbxXSOII1tqaHvFCuihbmxtau45yZ+fI5ybztbnVnLrYHao2OcT18Aeo+Cr1zrIrN6ligbbNbuQtVYptkev3b96sb6GjpKRj8dc7+0OVqjjz5U8NP3iVa2TMiXx0feBUa3DCLL3NcmBkLpyOFKaDoYw0+Lq+AWRXy2vzNxr5PisYr9/JCZKgaAQBAEAQBAEBG7/wCUN6sjgDR0pEY6nVLv7QR3hW6KPPlRd2kp10mZEqb9Hz6FTLbMQIAgCA3ckZLktEgjiFSdJPFYNZcdQUcsrY25ziSKJ0js1pMMu2uPJ0HyWzH6aQVkl+sAdZ2OOho1DHZWjCx1Q/pH3Jchfme2mZ0cd63r99Dl3GyM17zaZqCGDhVOguaM7waMT006VNWTKidG29fvqQUcKKvSO7LfvocXLeUjaJ3zOqM48EH6rRg0eGnpJViGNI2I1CvLIsj1cpoKQjCAmW5lbs2d8JOEjc4e0zZ1tJ90KhlBlrEduL+T32PVu/2LLWQbAQBAEAQBAEAQBAEBTd8eW2j2h6WrfpdS05+q1zvuwy3F5fB+P8qReazUu4c0PVHr28eSlvrCN4IAgCAICIbp/JY+2b6JVfyfrFw90KGUdWmPspWK1zHLnulyOz9m3yWBU612J0FLqW4IdZQE5pZa5PP2T/QVJFrG4oRy9h2ClHhdEc4WFuV8W0dbPJyy8o3t4mrk253AnazTSCA1LZlOGIVlljZ7TgD3DSV7bG9/ZRVPD5WM7SohBb132EjHQ2aua7B0xBaSDpDAcRXaaHo1rSpqLNXOk8vkzKmtzkzY/P4IVFGXENaC5xNA1oqSTqAWiqoiWqZyIqrYhbVzcgfJYTn032ShfTHNpxWg66VPeT0LDqp+ldouS43aSn6Jum9b/gkCqlogG6nPyePVw3nrGa0eblp5Ob2nYGXlJ3ZbiQElahlqXjkezb1BFHzGNb3gCvxXOSuznq7ep0kTcxiN3IbijJAgCAIAgCAICu91K0cOCPY1ziPaIA9J8Vq5ObocplZRd+TUxIMtEzQgCA6eQsiS2p+ZGKAcaQ8Vg6dp2DX0DERTTtiS13kSwwPlWxvmTy32mDJVn3uIB0z9GdxnnRnyU+qNncNZGYxr6qS11yfbENR7mUkea29ftqkCyZYZbZaM2pc95znyOxzR9Zx8gOoYLTke2FluxLkMuON8z7Nq3r7kqvzbWWeGOwwYCgL6ac0GoBO1zquPV0qlRsWR6zP4ffAu1j0jYkLOP3x+3kDWkZoQBAdW6s+ZbLO7/cDf/wBPo/8AJQ1Lc6JyeHLSTUzs2Vq+PPQXQufOhCAIAgCAIAgCAIAgKbvjy20e0PS1b9LqWnP1Wud92GW4vL4Px/lSLzWal3Dmh6o9e3jyUt9YRvBAEAQBARDdP5LH2zfRKr+T9YuHuhQyjq0x9lKxWuY5c90uR2fs2+SwKnWuxOgpdS3BDrKAnNLLXJ5+yf6CpItY3FCOXsOwUo8LojnBRfQKIfLBmoLEACBEsPcdKjOJDdZaATToBIFe9fFts0H1LLdJZNynWAUEB+mIxM9BKdobqp0N71kVaTr27vC77ia9J/zp2L/G/wC4ExVA0AgK03UHfxEQ/wBvzc79lr5P7C4mRlHtpgQ6lcNqvmfZboL8XMnThAEAQBAEAQBAVdumH+Mb2LfXKtnJ+qXFeSGLlDXcE5qRNXSkEBKLs3OktFJJaxw6anB7x90HQPvHuqqdRWNj0N0qXKejdJpdoQmeWMqQZOgDI2NzqcCIa/vPOmm0nEqhFE+pfa5cVNCWWOmZY1MEKvnmltM1XVklkNABrJ0ADUB8FsNa2NtiaEQxnOfI61dKqWVk6xR5Msj5H0dIQC8j67/qsb0AmniVkSPdVSo1Ltnya8bG0sSuW/b8FY221OlkfI81c85xP6DoAoB0ALZY1GNRqXIY7nK5yuW9TAvp5CAIDbyQf4iDtY/W1eJew7BeR7j7bcU5l5LnDpAgCAIAgCAIAgCAICm748ttHtD0tW/S6lpz9VrnfdhluLy+D8f5Ui81mpdw5oeqPXt48lLfWEbwQBAEAQEQ3T+Sx9s30Sq/k/WLh7oUMo6tMfZSsVrmOXPdLkdn7NvksCp1rsToKXUtwQ6ygJzSy1yefsn+gqSLWNxQjl7DsFKPC6I5wk1z7tMtglL3vbmFoGZm45wOmo6FUqql0KpYl5cpaZsyLaqpYSL5uYft5v7P+qqdYv3IWurmd5fT4Hzcw/by/wBn7J1i/cg6uZ3l9Pgwz7nDfqWhw9tgd5EL0mUV2t9Ty7JqbHen+Eeyvc60wAuzRIwaXRVJA2uaRXwqrUVZHJouXxKstHLHpvTwI8Dr76q0VSxbi3pdIRZ53VfT6OQ6X0xLXbXUxB1gGuOnKrKVGpnsu2oatHVK5ejffsX2+/7OFnGkVxupR0lgdtY4e64H/Ja2Tl/FyeJk5RT8mr4KQhwwK0UM1bi+bLMHsa8aHNDh+IArmXJYqodO1bURTKvh9CAIAgCAIAgKz3T4qWmN/Oizfce4/wCYWvk9f41Tx+8jHyi3+RF8OX+keyTkaa0mkMZcNbzgxvW7R3aehW5ZmRp+SlSKF8i/ihYV3rkxQUfNSWQY4jgNP3WnSek9wCyp6179DdCGrBQsZpdpX0M96r2MsoLGUfMfq6mV1vp6dJ6NK801K6XSuhPtx6qatItCaXfbyrbVaXzSF73Oe9506SScAAB4ABbLWtY2xNCIYznOetq6VLMuVdj5O3fZQN+cNGnemnUPvHWe4aycirqekXNbdzNekpujTOdfyIhffL/ymXMYfoYzRux7tBf1ah0VOtXqSDom2rev2wo1dR0rrEuT7b99yNq2VAgCAIDpXchz7XZ2/wC6w9zHBx+DSop3WROXwUlgbnStTxT00l1rnjoggCAIAgCAIAgCAICm748ttHtD0tW/S6lpz9VrnfdhluLy+D8f5Ui81mpdw5oeqPXt48lLfWEbwQBAEAQEQ3T+Sx9s30Sq/k/WLh7oUMo6tMfZSsVrmOXPdLkdn7NvksCp1rsToKXUtwQ6ygJzSy1yefsn+gqSLWNxQjl7DsFKPC6I5wsLcr4to62eTll5RvbxNXJtzuBO1mmkEAQBAVZuhZIbDO2RgAbMCc0aA9pGdTYDnA9dVs0MqvZYuwxa6FGPtS5eZGYJ3Mc17TRzCHA9LTUeSuK1HJYu0po5WramwvWzyh7WuGhwDh1EVXNqli2HSotqWkR3TrJnWeOQD/TfQnY2QU9QYr2T32PVu9ORQyiy1iO3Lz/dhWi1zILbuHb99scYrwovoyNmbxf7S1YdYzNlXx0/eJuUT86FE3aPvAkSqlsIAgCAIAgCA5+U8iw2h0bpmZ+91zQSacLNrUDjcUYFSxzPjRUatlpFJAyRUV6W2G2SyJn1WMYOhrWgfABeNLl3qe/xam5EIFeW/RNY7JgNBnIxPZg6PaPcNBWlT0Nn5SeXyZlRXW/jH5/BBsSdZc49JLiT4kknvWlcZpZVy7pbzSecAynis0iIHzf5LIq6vP8AwZdz/Rr0lJmfm+/l+zFugXjzGmzRHhuH0jh9Rp+r1uHgOsL1RU+cvSOu2HyuqbE6Nt+0rhapkhAEAQBASvc4sWfat8phE0mv3n8AfAv8FSr35sVm/wC/BdoGZ0tu5Of1S0ljG0EAQBAEAQBAEAQBAU3fHlto9oelq36XUtOfqtc77sMtxeXwfj/KkXms1LuHND1R69vHkpb6wjeCAIAgCAiG6fyWPtm+iVX8n6xcPdChlHVpj7KVitcxy57pcjs/Zt8lgVOtdidBS6luCHWUBOaWWuTz9k/0FSRaxuKEcvYdgpR4XRHOFhblfFtHWzycsvKN7eJq5NudwJ2s00ggCAICAbqcw/h2a+G49A4IHjj4LTyc3tLgZeUndlMSAlahlqXnkqMtgiadLY2A9zQFzci2vVfFTpY0sYieB8ytYRPDJE7Q9pFdh1HuND3JE9WPRybD5KxJGK1dpSM8LmOcx4o5pLXDYQaFdEioqWoc6qKi2Led25WXBZp6PNIpKNedTSOK7qFSD0HoVarg6Vmi9CzST9E/Tct/yW4CsM3QgCAIAgCAID46tDSldVdFelAUzeDLFone5todTMcRvTcGMLTQ4az0mpXQQQxsbazbtOenmkkdY/ZsOdZ4HSODGNLnONA1uJJUrnI1LVuIkRXLYiaSz7pXRbZ6Sy0dNq1tirqbtdtd3DXXHqatZPxbdzNmmpEj/J2l3I2b33iFljo2hmeOA3m/fd0D4nvI8UtOsrtNyX/B7qqjom6L1u+SpZZC4lziS5xJLjiSTiSVuIiIliGEqqq2qeEAQBAEAQFtXFySYLMC4UfLw3A6QCOC3uGNNrisSsl6STRchuUcXRx6b10kjVQthAEAQBAEAQBAEAQFN3x5baPaHpat+l1LTn6rXO+7DLcXl8H4/wAqReazUu4c0PVHr28eSlvrCN4IAgCAICIbp/JY+2b6JVfyfrFw90KGUdWmPspWK1zHLnulyOz9m3yWBU612J0FLqW4IdZQE5pZa5PP2T/QVJFrG4oRy9h2ClHhdEc4WFuV8W0dbPJyy8o3t4mrk253AnazTSCA+OcAKkgDacEBwsr3us0AP0gkfqjiIca9JGDe/wACrMVJI/ZYniVZauJm21dyFW5Yym+0yulk0nAAaGtGho6B5knWtmKNI25rTGlkdI7OcZbu5MNotEcVKtJzn9DG0Lq9ejrcF8nk6ONXeWJ9gi6SRG+eH3QXWueOiCAgW6Jd4mtqiGgfStGwYB/cMD0AHUVp0NR/5u4fBl11P/6t4/JX60zMJhdK+RgAhnq6IYNeMXRjYR9ZvxHTgBRqaPP/ACZfzL1NWdH+L7uX6LHslrZK0Pje17T9ZpBH/wB6FkuY5q2OSw12va5LWraZl5PQQBAcTLV6LPZ6hz894/lR0c6vTqb3qxFSySXJo3leWqjjvXTuOfc68slrlnDw1rQGljG45oq4Oq7S48XZ1KWqpmxNbZ42kNJUumc63wsJWqReIbe+57rRK2WEta52EmdgKAYPw0mgpTXhoxV+lq0jarXcPgz6qjWRyOZx+TtXeu7FZG8AZzzxpXcZ3QOa3oHx0qvPUPlXTduLEFOyFNF+8+3ky8yyR5zuE92DI9bj07GjWf1ISngdM6xLtqioqGwttW/YhUNvtj5pHSSOznuNSfIAagNi3WMaxua24wnvc92c68116PIQBAEAQEquNdw2iQTSD6GM4V/mPGrpaNfhtpTrKjo25rb19C5R0/SOznXJ6r9+N5aaxTbCAIAgCAIAgCAIAgCApu+PLbR7Q9LVv0upac/Va533YZbi8vg/H+VIvNZqXcOaHqj17ePJS31hG8EAQBAEBEN0/ksfbN9Eqv5P1i4e6FDKOrTH2UrFa5jlz3S5HZ+zb5LAqda7E6Cl1LcEOsoCc0stcnn7J/oKki1jcUI5ew7BSjwuiOcPTXkaCR1GiWIoRVQ+767nO8Svmam4+5y7xvruc7xKZqbhnLvPDsdOPXivqaD4um8IDdyXkuW0OzIWFx1u0Nb7TtA89gK8SSsjS1ynuOJ8i2MQta693mWSOgOdI7jybaaA3Y0LEqKhZneGw3KenSFvjtU7SrlgID4QgK9vVcgtJlsjat0ugGlvZ7R93Vq2DVpq1F/GTz+fkyamhVPyj8vj48txBnChIOBGBBwII1HpWiZxlslrfE7Oje9h2scW166aR1r45jXJY5LT01zmra1bDu2e+1sbpka/22N/xoqzqKFdlnEsNrZk228P8Mr7+Ws64h0hn7krylBD4+Z6/wC+bw8v2cq3XgtMuEk8hHNaQwHrDAAe9Tsp4mXNT7iQPqJX9py8uRzAFMREt3NWv+VFwa4szHNc4A5rTVrhU6K4aOlUa+zo7FvtL2T7eltS6wtBYxshAa+UJnMje5kZkcBURggFx2VP/uvQvTERzkRVsQ8PcrWqqJau4pbK1tlmlc+eu+VoWkFuZTQ0NPFA2fqV0MbGsaiMuOeke57lV9/3Qaa9ngIAgCAICXXZuU+YiS0B0cWnMOD5P1Y3p07Nqo1Fa1mhmlS9T0Tn6X6E9V+OZZcELWNDGNDWtFA0CgAGxZCuVy2qbDWo1LEuMi+H0IAgCAIAgCAIAgCAICIZWuM2eaSYzuaXmuaGg0wA016FeirlYxG2XFGWhSR6uzrz3kS5LbPOyYTOcWV4JaBXOa5umv3l8lrVkYrLLxFQpG9H23EsVIvBAEAQBAcm8uRBa4mxl5ZmvD6gA6GubTH2vgp4J1hdnIlpBUQJM1GqtmkjfzcM/qH+4P3VvrFe6VOrm95SYZKsW8wxxA5wY0NzjhWioSPz3K7eX42ZjEbuNpeD2YbZBvkb2VpntLa7M4EV+K9NdmuRdx5c3OaqEL+bhn9Q/wBwfutDrFe6Z/Vre8o+bhn9Q/3B+6dYr3R1c3vKPm4Z/UP9wfunWK90dXN7yj5uGf1D/cH7p1ivdHVze8pkj3OYvrTyn2QweYK+LlF+xqH3q5neX0OlYrj2SOhLHSEa5XE+LRRp8FC+tmdtswJmUMLdluJIIIWsaGsa1rRoa0BoHUAqqqqrapaRqNSxDIvh9CAIAgCA5WWLvWe04yxjO+0bwX+I09RqFNFUSR9ldG4glp45e0mneRK3bnLsTDODsbKKHvc3/qrzMop/Zvl99yi/Jy/0d5/P6OTLcW2DQxjvZeP8qKdK6Fdq+RAtDMmxPM8MuTbD/KaOt7P0JX1a2Hf6BKKbd6m/Zdzy0H/UkiYPu5zz4UA+KidlCNLkVfQkbk6Rb1RPX4JBk24VnjoZC+Y7HHNZ7rfIkqrJXyO7OgtR0EbdLtJKYIWsaGsa1rRgGtAAHUBoVNVVVtUuoiNSxD2vh9CAIDnZVyHBaB9NG1x1PHBeOpwxp0aFLHO+PsqRSwRydpCKW3c5GmGcj7srQ7+5tPIq6zKK/wBm+RRfk5P6u8zkybn9qGgwu6nuHmxTpXxeP3iQLk+Xw8/0eW3BtZ+xHW8/o0r7/wB8Xj5fs+f8E3h5/o6Vj3OXYb7O0DW2NpJ7nOpTwULsop/VpM3Jy/2d5ffYlOR7r2azkOZHnPH8yThO7tTe4BU5amSTQq6NxdipY49KJp3nZVcsBAEAQBAEAQBAEAQBAEAQBAEAQBAEAQBAEAQBAEAQBAEAQBAEAQBAEAQBAEAQBAEAQBAEAQBAEAQBAEAQBAEAQBAEAQBAEAQBAEAQH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0279" y="2271157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UI/UX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개발을 위한 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시각화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파렛트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개발에 대한 연구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63809" y="2781637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548458" y="2228765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746070" y="228596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Call Data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기반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관계망 시각화 기반 고객가치 도출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48458" y="2796445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656470" y="2945978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현재 진행 중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3917" y="2934037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연구과제 종료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17281" y="2213957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200235" y="2271157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실시간 마케팅을 위한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상황인지 데이터 체계구축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17281" y="2781637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825293" y="2931170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연구과제 종료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001" y="3649925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8936" y="3707125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News Analytics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기반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Commodity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가격예측 및 시각화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68001" y="4217605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552650" y="3664733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3597695" y="3721933"/>
            <a:ext cx="2862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Privacy Preserving Data Mining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기반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Scoring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개발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52650" y="4232413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660662" y="4381946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현재 진행 중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78109" y="437000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 연구과제 종료 종료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21473" y="3649925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177171" y="370712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기업 직원행태 분석을 위한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 패턴 시각화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721473" y="4217605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829485" y="4367138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연구과제 종료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71052" y="5103802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866027" y="5161002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국가 주요 기관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도입을 위한 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ISP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71052" y="5671482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81160" y="5823882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연구과제 종료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722491" y="5099560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7359336" y="5156760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실시간 부정거래 탐지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시나리오 개발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722491" y="5667240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6830503" y="5816773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기획 중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543125" y="5103008"/>
            <a:ext cx="2952328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955290" y="5160208"/>
            <a:ext cx="212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기반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Scoring 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컴포넌트 개발 연구</a:t>
            </a:r>
            <a:endParaRPr lang="en-US" altLang="ko-KR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543125" y="5670688"/>
            <a:ext cx="2952328" cy="57606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651137" y="5820221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연구과제 종료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2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0512" y="98072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필요없음</a:t>
            </a:r>
            <a:endParaRPr lang="ko-KR" altLang="en-US" sz="36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http://blog.directcapital.com/wp-content/uploads/2011/04/money1237499_81979205-copy-604x2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96" y="2132856"/>
            <a:ext cx="3600400" cy="1621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2" descr="http://static.squarespace.com/static/51bcad62e4b0cc528081f792/t/525d9142e4b038a108be2eca/1380293957698/parenthes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817941" y="3403820"/>
            <a:ext cx="3660279" cy="686302"/>
          </a:xfrm>
          <a:prstGeom prst="rect">
            <a:avLst/>
          </a:prstGeom>
          <a:noFill/>
        </p:spPr>
      </p:pic>
      <p:pic>
        <p:nvPicPr>
          <p:cNvPr id="6" name="Picture 4" descr="http://www.lindinglab.org/external-files/images/Rlogo1.png/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088" y="2852936"/>
            <a:ext cx="2520280" cy="1911938"/>
          </a:xfrm>
          <a:prstGeom prst="rect">
            <a:avLst/>
          </a:prstGeom>
          <a:noFill/>
        </p:spPr>
      </p:pic>
      <p:pic>
        <p:nvPicPr>
          <p:cNvPr id="7" name="Picture 14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93360" y="980728"/>
            <a:ext cx="896423" cy="767787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552" y="4005064"/>
            <a:ext cx="319715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15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can be a Data Scientist?</a:t>
            </a:r>
            <a:endParaRPr lang="ko-KR" altLang="en-US" dirty="0"/>
          </a:p>
        </p:txBody>
      </p:sp>
      <p:pic>
        <p:nvPicPr>
          <p:cNvPr id="44" name="Picture 2" descr="http://nirvacana.com/thoughts/wp-content/uploads/2013/07/RoadToDataScientis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0915" y="929794"/>
            <a:ext cx="7149389" cy="5802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63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can be a Data Scientist?</a:t>
            </a:r>
            <a:endParaRPr lang="ko-KR" altLang="en-US" dirty="0"/>
          </a:p>
        </p:txBody>
      </p:sp>
      <p:pic>
        <p:nvPicPr>
          <p:cNvPr id="4" name="Picture 8" descr="http://www.letsgodigital.org/images/artikelen/681/4g-android-smartpho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0856" y="1848499"/>
            <a:ext cx="653106" cy="635854"/>
          </a:xfrm>
          <a:prstGeom prst="rect">
            <a:avLst/>
          </a:prstGeom>
          <a:noFill/>
        </p:spPr>
      </p:pic>
      <p:sp>
        <p:nvSpPr>
          <p:cNvPr id="5" name="오른쪽 화살표 4"/>
          <p:cNvSpPr/>
          <p:nvPr/>
        </p:nvSpPr>
        <p:spPr>
          <a:xfrm>
            <a:off x="4430515" y="1979119"/>
            <a:ext cx="2938979" cy="65310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51"/>
          </a:p>
        </p:txBody>
      </p:sp>
      <p:pic>
        <p:nvPicPr>
          <p:cNvPr id="6" name="Picture 6" descr="http://t2.gstatic.com/images?q=tbn:ANd9GcQADRacSKUDOml4Sol_NiER_babJSr9AMvcbMV74SpivvkQC06-SEflG4D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2098" y="2436294"/>
            <a:ext cx="653106" cy="713861"/>
          </a:xfrm>
          <a:prstGeom prst="rect">
            <a:avLst/>
          </a:prstGeom>
          <a:noFill/>
        </p:spPr>
      </p:pic>
      <p:pic>
        <p:nvPicPr>
          <p:cNvPr id="7" name="Picture 2" descr="Red Bull Renault RB3 F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1417" y="1391323"/>
            <a:ext cx="1240902" cy="930677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1042" t="1340" r="1042"/>
          <a:stretch>
            <a:fillRect/>
          </a:stretch>
        </p:blipFill>
        <p:spPr bwMode="auto">
          <a:xfrm>
            <a:off x="7238872" y="2109740"/>
            <a:ext cx="914349" cy="715986"/>
          </a:xfrm>
          <a:prstGeom prst="roundRect">
            <a:avLst>
              <a:gd name="adj" fmla="val 6042"/>
            </a:avLst>
          </a:prstGeom>
          <a:ln>
            <a:noFill/>
          </a:ln>
          <a:effectLst>
            <a:outerShdw blurRad="152400" dist="2413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018311" y="2501605"/>
            <a:ext cx="1741502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70" dirty="0">
                <a:latin typeface="맑은 고딕" pitchFamily="50" charset="-127"/>
                <a:ea typeface="맑은 고딕" pitchFamily="50" charset="-127"/>
              </a:rPr>
              <a:t>Embedded analytics</a:t>
            </a:r>
            <a:endParaRPr lang="ko-KR" altLang="en-US" sz="127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9" descr="OF30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0515" y="1913809"/>
            <a:ext cx="343437" cy="48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14"/>
          <p:cNvGrpSpPr/>
          <p:nvPr/>
        </p:nvGrpSpPr>
        <p:grpSpPr>
          <a:xfrm>
            <a:off x="3973341" y="2044430"/>
            <a:ext cx="557010" cy="603235"/>
            <a:chOff x="1064568" y="4581128"/>
            <a:chExt cx="1512168" cy="1391086"/>
          </a:xfrm>
        </p:grpSpPr>
        <p:grpSp>
          <p:nvGrpSpPr>
            <p:cNvPr id="14" name="그룹 9"/>
            <p:cNvGrpSpPr/>
            <p:nvPr/>
          </p:nvGrpSpPr>
          <p:grpSpPr>
            <a:xfrm>
              <a:off x="1064568" y="4581128"/>
              <a:ext cx="1512168" cy="1157660"/>
              <a:chOff x="1496616" y="3356992"/>
              <a:chExt cx="1512168" cy="1157660"/>
            </a:xfrm>
          </p:grpSpPr>
          <p:pic>
            <p:nvPicPr>
              <p:cNvPr id="16" name="Picture 16" descr="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8655" t="63850" r="62900" b="17926"/>
              <a:stretch>
                <a:fillRect/>
              </a:stretch>
            </p:blipFill>
            <p:spPr bwMode="auto">
              <a:xfrm>
                <a:off x="1928665" y="3356992"/>
                <a:ext cx="824537" cy="653604"/>
              </a:xfrm>
              <a:prstGeom prst="rect">
                <a:avLst/>
              </a:prstGeom>
              <a:noFill/>
            </p:spPr>
          </p:pic>
          <p:pic>
            <p:nvPicPr>
              <p:cNvPr id="17" name="Picture 16" descr="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8655" t="63850" r="62900" b="17926"/>
              <a:stretch>
                <a:fillRect/>
              </a:stretch>
            </p:blipFill>
            <p:spPr bwMode="auto">
              <a:xfrm>
                <a:off x="1496616" y="3717032"/>
                <a:ext cx="824537" cy="653604"/>
              </a:xfrm>
              <a:prstGeom prst="rect">
                <a:avLst/>
              </a:prstGeom>
              <a:noFill/>
            </p:spPr>
          </p:pic>
          <p:pic>
            <p:nvPicPr>
              <p:cNvPr id="18" name="Picture 16" descr="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8655" t="63850" r="62900" b="17926"/>
              <a:stretch>
                <a:fillRect/>
              </a:stretch>
            </p:blipFill>
            <p:spPr bwMode="auto">
              <a:xfrm>
                <a:off x="2144688" y="3829690"/>
                <a:ext cx="864096" cy="684962"/>
              </a:xfrm>
              <a:prstGeom prst="rect">
                <a:avLst/>
              </a:prstGeom>
              <a:noFill/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424607" y="5373217"/>
              <a:ext cx="501507" cy="59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88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752779" y="3677196"/>
            <a:ext cx="3307998" cy="2027459"/>
            <a:chOff x="632520" y="3717032"/>
            <a:chExt cx="3647221" cy="2235367"/>
          </a:xfrm>
        </p:grpSpPr>
        <p:pic>
          <p:nvPicPr>
            <p:cNvPr id="20" name="Picture 2" descr="soa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8584" y="3861048"/>
              <a:ext cx="3071157" cy="20913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4" descr="http://3.bp.blogspot.com/-V3v6uDwYAYc/TVprUQhZqyI/AAAAAAAAAZ4/gZ3XwBANAMc/s1600/keith-haring-heart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2520" y="3717032"/>
              <a:ext cx="1211216" cy="1208188"/>
            </a:xfrm>
            <a:prstGeom prst="rect">
              <a:avLst/>
            </a:prstGeom>
            <a:noFill/>
          </p:spPr>
        </p:pic>
      </p:grpSp>
      <p:pic>
        <p:nvPicPr>
          <p:cNvPr id="22" name="Picture 4" descr="http://image.shutterstock.com/display_pic_with_logo/1934/1934,1253983125,1/stock-photo-businessman-work-together-to-combine-a-pie-chart-d-illustration-37745392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89834" y="3742507"/>
            <a:ext cx="1959319" cy="2046400"/>
          </a:xfrm>
          <a:prstGeom prst="rect">
            <a:avLst/>
          </a:prstGeom>
          <a:noFill/>
        </p:spPr>
      </p:pic>
      <p:grpSp>
        <p:nvGrpSpPr>
          <p:cNvPr id="23" name="그룹 22"/>
          <p:cNvGrpSpPr/>
          <p:nvPr/>
        </p:nvGrpSpPr>
        <p:grpSpPr>
          <a:xfrm>
            <a:off x="3712098" y="1391323"/>
            <a:ext cx="2285872" cy="1044970"/>
            <a:chOff x="3152800" y="1484784"/>
            <a:chExt cx="2520280" cy="1152128"/>
          </a:xfrm>
        </p:grpSpPr>
        <p:sp>
          <p:nvSpPr>
            <p:cNvPr id="24" name="타원 23"/>
            <p:cNvSpPr/>
            <p:nvPr/>
          </p:nvSpPr>
          <p:spPr>
            <a:xfrm>
              <a:off x="3152800" y="1484784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8220" y="1768461"/>
              <a:ext cx="1989440" cy="59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Programming</a:t>
              </a:r>
            </a:p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(Open source SW)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475485" y="2044430"/>
            <a:ext cx="2285872" cy="1044970"/>
            <a:chOff x="5760636" y="1988840"/>
            <a:chExt cx="2520280" cy="1152128"/>
          </a:xfrm>
        </p:grpSpPr>
        <p:sp>
          <p:nvSpPr>
            <p:cNvPr id="27" name="타원 26"/>
            <p:cNvSpPr/>
            <p:nvPr/>
          </p:nvSpPr>
          <p:spPr>
            <a:xfrm>
              <a:off x="5760636" y="1988840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85441" y="2272517"/>
              <a:ext cx="1870672" cy="59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Analytic</a:t>
              </a:r>
            </a:p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Workflow design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64983" y="3415953"/>
            <a:ext cx="2285872" cy="1044970"/>
            <a:chOff x="272480" y="3573016"/>
            <a:chExt cx="2520280" cy="1152128"/>
          </a:xfrm>
        </p:grpSpPr>
        <p:sp>
          <p:nvSpPr>
            <p:cNvPr id="30" name="타원 29"/>
            <p:cNvSpPr/>
            <p:nvPr/>
          </p:nvSpPr>
          <p:spPr>
            <a:xfrm>
              <a:off x="272480" y="3573016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8977" y="3979803"/>
              <a:ext cx="1887286" cy="34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Design capability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687468" y="4722166"/>
            <a:ext cx="2285872" cy="1044970"/>
            <a:chOff x="776536" y="5229200"/>
            <a:chExt cx="2520280" cy="1152128"/>
          </a:xfrm>
        </p:grpSpPr>
        <p:sp>
          <p:nvSpPr>
            <p:cNvPr id="33" name="타원 32"/>
            <p:cNvSpPr/>
            <p:nvPr/>
          </p:nvSpPr>
          <p:spPr>
            <a:xfrm>
              <a:off x="776536" y="5229200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21768" y="5635987"/>
              <a:ext cx="1429815" cy="34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Story Telling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993681" y="3938438"/>
            <a:ext cx="2285872" cy="1044970"/>
            <a:chOff x="2360712" y="4221088"/>
            <a:chExt cx="2520280" cy="1152128"/>
          </a:xfrm>
        </p:grpSpPr>
        <p:sp>
          <p:nvSpPr>
            <p:cNvPr id="36" name="타원 35"/>
            <p:cNvSpPr/>
            <p:nvPr/>
          </p:nvSpPr>
          <p:spPr>
            <a:xfrm>
              <a:off x="2360712" y="4221088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87455" y="4627875"/>
              <a:ext cx="1066794" cy="34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Curiosity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802038" y="3677196"/>
            <a:ext cx="2285872" cy="1044970"/>
            <a:chOff x="5529064" y="4005064"/>
            <a:chExt cx="2520280" cy="1152128"/>
          </a:xfrm>
        </p:grpSpPr>
        <p:sp>
          <p:nvSpPr>
            <p:cNvPr id="39" name="타원 38"/>
            <p:cNvSpPr/>
            <p:nvPr/>
          </p:nvSpPr>
          <p:spPr>
            <a:xfrm>
              <a:off x="5529064" y="4005064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15056" y="4288741"/>
              <a:ext cx="1748297" cy="59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Communication</a:t>
              </a:r>
            </a:p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capability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716387" y="4787477"/>
            <a:ext cx="2285872" cy="1044970"/>
            <a:chOff x="5529064" y="4005064"/>
            <a:chExt cx="2520280" cy="1152128"/>
          </a:xfrm>
        </p:grpSpPr>
        <p:sp>
          <p:nvSpPr>
            <p:cNvPr id="42" name="타원 41"/>
            <p:cNvSpPr/>
            <p:nvPr/>
          </p:nvSpPr>
          <p:spPr>
            <a:xfrm>
              <a:off x="5529064" y="4005064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77502" y="4394757"/>
              <a:ext cx="1302918" cy="34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Open mind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058992" y="2436294"/>
            <a:ext cx="2285872" cy="1044970"/>
            <a:chOff x="2360712" y="2492896"/>
            <a:chExt cx="2520280" cy="1152128"/>
          </a:xfrm>
        </p:grpSpPr>
        <p:sp>
          <p:nvSpPr>
            <p:cNvPr id="45" name="타원 44"/>
            <p:cNvSpPr/>
            <p:nvPr/>
          </p:nvSpPr>
          <p:spPr>
            <a:xfrm>
              <a:off x="2360712" y="2492896"/>
              <a:ext cx="2520280" cy="11521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104599" y="2776573"/>
              <a:ext cx="1032507" cy="59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Machine</a:t>
              </a:r>
            </a:p>
            <a:p>
              <a:pPr algn="ctr"/>
              <a:r>
                <a:rPr lang="en-US" altLang="ko-KR" sz="1451" dirty="0">
                  <a:latin typeface="맑은 고딕" pitchFamily="50" charset="-127"/>
                  <a:ea typeface="맑은 고딕" pitchFamily="50" charset="-127"/>
                </a:rPr>
                <a:t>learning</a:t>
              </a:r>
              <a:endParaRPr lang="ko-KR" altLang="en-US" sz="145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37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 전문가가 되기 위해서는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45058" name="Picture 2" descr="http://upload.wikimedia.org/wikipedia/commons/6/6f/Keep-calm-and-carry-on-sc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5128" y="723760"/>
            <a:ext cx="3800872" cy="5688640"/>
          </a:xfrm>
          <a:prstGeom prst="rect">
            <a:avLst/>
          </a:prstGeom>
          <a:noFill/>
        </p:spPr>
      </p:pic>
      <p:grpSp>
        <p:nvGrpSpPr>
          <p:cNvPr id="79" name="그룹 78"/>
          <p:cNvGrpSpPr/>
          <p:nvPr/>
        </p:nvGrpSpPr>
        <p:grpSpPr>
          <a:xfrm>
            <a:off x="327072" y="1241464"/>
            <a:ext cx="5661336" cy="422405"/>
            <a:chOff x="344488" y="1241464"/>
            <a:chExt cx="5661336" cy="422405"/>
          </a:xfrm>
        </p:grpSpPr>
        <p:sp>
          <p:nvSpPr>
            <p:cNvPr id="52" name="TextBox 46"/>
            <p:cNvSpPr txBox="1">
              <a:spLocks noChangeArrowheads="1"/>
            </p:cNvSpPr>
            <p:nvPr/>
          </p:nvSpPr>
          <p:spPr bwMode="auto">
            <a:xfrm>
              <a:off x="677232" y="1241464"/>
              <a:ext cx="5328592" cy="42240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작은 것부터 시작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4488" y="1268760"/>
              <a:ext cx="312158" cy="33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0" name="그룹 79"/>
          <p:cNvGrpSpPr/>
          <p:nvPr/>
        </p:nvGrpSpPr>
        <p:grpSpPr>
          <a:xfrm>
            <a:off x="327072" y="2243626"/>
            <a:ext cx="5661336" cy="689524"/>
            <a:chOff x="344488" y="1978960"/>
            <a:chExt cx="5661336" cy="699404"/>
          </a:xfrm>
        </p:grpSpPr>
        <p:sp>
          <p:nvSpPr>
            <p:cNvPr id="59" name="TextBox 46"/>
            <p:cNvSpPr txBox="1">
              <a:spLocks noChangeArrowheads="1"/>
            </p:cNvSpPr>
            <p:nvPr/>
          </p:nvSpPr>
          <p:spPr bwMode="auto">
            <a:xfrm>
              <a:off x="677232" y="1978960"/>
              <a:ext cx="5328592" cy="69940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데이터 분석은 목적이 아니라 수단이므로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활용측면을 동시에 고민하라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4488" y="2163066"/>
              <a:ext cx="312158" cy="33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1" name="그룹 80"/>
          <p:cNvGrpSpPr/>
          <p:nvPr/>
        </p:nvGrpSpPr>
        <p:grpSpPr>
          <a:xfrm>
            <a:off x="327072" y="3512907"/>
            <a:ext cx="5661336" cy="422405"/>
            <a:chOff x="323304" y="2825640"/>
            <a:chExt cx="5661336" cy="422405"/>
          </a:xfrm>
        </p:grpSpPr>
        <p:sp>
          <p:nvSpPr>
            <p:cNvPr id="66" name="TextBox 46"/>
            <p:cNvSpPr txBox="1">
              <a:spLocks noChangeArrowheads="1"/>
            </p:cNvSpPr>
            <p:nvPr/>
          </p:nvSpPr>
          <p:spPr bwMode="auto">
            <a:xfrm>
              <a:off x="656048" y="2825640"/>
              <a:ext cx="5328592" cy="42240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방법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알고리즘에 데이터를 맞추려고 하지 말아라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304" y="2852936"/>
              <a:ext cx="312158" cy="33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2" name="그룹 81"/>
          <p:cNvGrpSpPr/>
          <p:nvPr/>
        </p:nvGrpSpPr>
        <p:grpSpPr>
          <a:xfrm>
            <a:off x="327072" y="4515069"/>
            <a:ext cx="5661336" cy="422405"/>
            <a:chOff x="299776" y="3717032"/>
            <a:chExt cx="5661336" cy="422405"/>
          </a:xfrm>
        </p:grpSpPr>
        <p:sp>
          <p:nvSpPr>
            <p:cNvPr id="70" name="TextBox 46"/>
            <p:cNvSpPr txBox="1">
              <a:spLocks noChangeArrowheads="1"/>
            </p:cNvSpPr>
            <p:nvPr/>
          </p:nvSpPr>
          <p:spPr bwMode="auto">
            <a:xfrm>
              <a:off x="632520" y="3717032"/>
              <a:ext cx="5328592" cy="42240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데이터 시각화 등을 통해 전달방안을 고민하라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1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9776" y="3744328"/>
              <a:ext cx="312158" cy="33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8" name="그룹 77"/>
          <p:cNvGrpSpPr/>
          <p:nvPr/>
        </p:nvGrpSpPr>
        <p:grpSpPr>
          <a:xfrm>
            <a:off x="327072" y="5517232"/>
            <a:ext cx="5661336" cy="422405"/>
            <a:chOff x="371784" y="4567480"/>
            <a:chExt cx="5661336" cy="422405"/>
          </a:xfrm>
        </p:grpSpPr>
        <p:sp>
          <p:nvSpPr>
            <p:cNvPr id="74" name="TextBox 46"/>
            <p:cNvSpPr txBox="1">
              <a:spLocks noChangeArrowheads="1"/>
            </p:cNvSpPr>
            <p:nvPr/>
          </p:nvSpPr>
          <p:spPr bwMode="auto">
            <a:xfrm>
              <a:off x="704528" y="4567480"/>
              <a:ext cx="5328592" cy="42240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72000" tIns="72000" rIns="72000" bIns="7200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많은 궁금증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깊은 분석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재미있는 이야기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5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1784" y="4608424"/>
              <a:ext cx="312158" cy="33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370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8464" y="620688"/>
            <a:ext cx="950505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://sd.keepcalm-o-matic.co.uk/i/thank-you-for-listening-to-my-presentation-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87828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42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“anticipatory” shipping patent filing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7032E7-290A-4C71-999A-68FE3E4477D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908720"/>
            <a:ext cx="5134953" cy="50731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patent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6936" y="908720"/>
            <a:ext cx="4665432" cy="55755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62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Analytics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7032E7-290A-4C71-999A-68FE3E4477DF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grpSp>
        <p:nvGrpSpPr>
          <p:cNvPr id="8" name="그룹 9"/>
          <p:cNvGrpSpPr>
            <a:grpSpLocks/>
          </p:cNvGrpSpPr>
          <p:nvPr/>
        </p:nvGrpSpPr>
        <p:grpSpPr bwMode="auto">
          <a:xfrm>
            <a:off x="704528" y="2001582"/>
            <a:ext cx="8642350" cy="1584325"/>
            <a:chOff x="632520" y="2348880"/>
            <a:chExt cx="8640960" cy="1584176"/>
          </a:xfrm>
        </p:grpSpPr>
        <p:sp>
          <p:nvSpPr>
            <p:cNvPr id="9" name="TextBox 4"/>
            <p:cNvSpPr txBox="1">
              <a:spLocks noChangeArrowheads="1"/>
            </p:cNvSpPr>
            <p:nvPr/>
          </p:nvSpPr>
          <p:spPr bwMode="auto">
            <a:xfrm>
              <a:off x="776959" y="2556823"/>
              <a:ext cx="8352082" cy="11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의사결정과 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action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에 활용하기 위한 데이터의 광범위한 활용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통계적이며 정량적 측면의 분석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탐색적 분석 및 예측모델링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사실에 근거한 경영을 의미함 </a:t>
              </a:r>
              <a:endParaRPr lang="en-US" altLang="ko-KR" sz="1400" b="1" dirty="0">
                <a:latin typeface="맑은 고딕" pitchFamily="50" charset="-127"/>
                <a:ea typeface="맑은 고딕" pitchFamily="50" charset="-127"/>
              </a:endParaRPr>
            </a:p>
            <a:p>
              <a:pPr>
                <a:buFont typeface="Arial" pitchFamily="34" charset="0"/>
                <a:buChar char="•"/>
              </a:pPr>
              <a:endParaRPr lang="en-US" altLang="ko-KR" sz="1400" b="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1400" b="0" dirty="0">
                  <a:latin typeface="맑은 고딕" pitchFamily="50" charset="-127"/>
                  <a:ea typeface="맑은 고딕" pitchFamily="50" charset="-127"/>
                </a:rPr>
                <a:t>mean the extensive use of data, statistical and quantitative analysis, explanatory and predictive models, and fact-based management to drive decisions and action</a:t>
              </a:r>
            </a:p>
          </p:txBody>
        </p:sp>
        <p:sp>
          <p:nvSpPr>
            <p:cNvPr id="10" name="직사각형 7"/>
            <p:cNvSpPr>
              <a:spLocks noChangeArrowheads="1"/>
            </p:cNvSpPr>
            <p:nvPr/>
          </p:nvSpPr>
          <p:spPr bwMode="auto">
            <a:xfrm>
              <a:off x="632520" y="2348880"/>
              <a:ext cx="8640960" cy="1584176"/>
            </a:xfrm>
            <a:prstGeom prst="rect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lIns="90000" tIns="46800" rIns="90000" bIns="46800"/>
            <a:lstStyle/>
            <a:p>
              <a:endParaRPr lang="ko-KR" altLang="en-US" sz="1200" b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704528" y="3873245"/>
            <a:ext cx="8642350" cy="1008062"/>
            <a:chOff x="632520" y="4221088"/>
            <a:chExt cx="8640960" cy="1008112"/>
          </a:xfrm>
        </p:grpSpPr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776959" y="4356032"/>
              <a:ext cx="8352082" cy="73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</a:rPr>
                <a:t>의사결정 혹은 완전 자동화된 의사결정의 입력이 될 수 있음</a:t>
              </a:r>
              <a:endParaRPr lang="en-US" altLang="ko-KR" sz="1400" b="1" dirty="0"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1400" b="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1400" b="0" dirty="0">
                  <a:latin typeface="맑은 고딕" pitchFamily="50" charset="-127"/>
                  <a:ea typeface="맑은 고딕" pitchFamily="50" charset="-127"/>
                </a:rPr>
                <a:t>may be input for human decisions or may drive fully automated decisions</a:t>
              </a:r>
            </a:p>
          </p:txBody>
        </p:sp>
        <p:sp>
          <p:nvSpPr>
            <p:cNvPr id="13" name="직사각형 8"/>
            <p:cNvSpPr>
              <a:spLocks noChangeArrowheads="1"/>
            </p:cNvSpPr>
            <p:nvPr/>
          </p:nvSpPr>
          <p:spPr bwMode="auto">
            <a:xfrm>
              <a:off x="632520" y="4221088"/>
              <a:ext cx="8640960" cy="1008112"/>
            </a:xfrm>
            <a:prstGeom prst="rect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lIns="90000" tIns="46800" rIns="90000" bIns="46800"/>
            <a:lstStyle/>
            <a:p>
              <a:endParaRPr lang="ko-KR" altLang="en-US" sz="1200" b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" name="그룹 15"/>
          <p:cNvGrpSpPr>
            <a:grpSpLocks/>
          </p:cNvGrpSpPr>
          <p:nvPr/>
        </p:nvGrpSpPr>
        <p:grpSpPr bwMode="auto">
          <a:xfrm>
            <a:off x="561653" y="1930147"/>
            <a:ext cx="287338" cy="369332"/>
            <a:chOff x="6550351" y="1628800"/>
            <a:chExt cx="288032" cy="369787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6550351" y="1654231"/>
              <a:ext cx="288032" cy="287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/>
            <a:lstStyle/>
            <a:p>
              <a:endParaRPr lang="ko-KR" altLang="en-US" sz="1200" b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>
              <a:off x="6573180" y="1628800"/>
              <a:ext cx="247781" cy="369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맑은 고딕" pitchFamily="50" charset="-127"/>
                  <a:ea typeface="맑은 고딕" pitchFamily="50" charset="-127"/>
                </a:rPr>
                <a:t>I</a:t>
              </a: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" name="그룹 16"/>
          <p:cNvGrpSpPr>
            <a:grpSpLocks/>
          </p:cNvGrpSpPr>
          <p:nvPr/>
        </p:nvGrpSpPr>
        <p:grpSpPr bwMode="auto">
          <a:xfrm>
            <a:off x="561663" y="3801809"/>
            <a:ext cx="309700" cy="369332"/>
            <a:chOff x="7113240" y="1700808"/>
            <a:chExt cx="309745" cy="369786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7119591" y="1726239"/>
              <a:ext cx="287380" cy="287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/>
            <a:lstStyle/>
            <a:p>
              <a:endParaRPr lang="ko-KR" altLang="en-US" sz="1200" b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7113240" y="1700808"/>
              <a:ext cx="309745" cy="369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맑은 고딕" pitchFamily="50" charset="-127"/>
                  <a:ea typeface="맑은 고딕" pitchFamily="50" charset="-127"/>
                </a:rPr>
                <a:t>II</a:t>
              </a:r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3752529" y="1439607"/>
            <a:ext cx="2622551" cy="431800"/>
            <a:chOff x="2318" y="1380"/>
            <a:chExt cx="1652" cy="272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2318" y="1380"/>
              <a:ext cx="1589" cy="272"/>
            </a:xfrm>
            <a:prstGeom prst="roundRect">
              <a:avLst/>
            </a:prstGeom>
            <a:solidFill>
              <a:srgbClr val="0070C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/>
            <a:lstStyle/>
            <a:p>
              <a:endParaRPr lang="ko-KR" altLang="en-US" sz="1200" b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17"/>
            <p:cNvSpPr txBox="1">
              <a:spLocks noChangeArrowheads="1"/>
            </p:cNvSpPr>
            <p:nvPr/>
          </p:nvSpPr>
          <p:spPr bwMode="auto">
            <a:xfrm>
              <a:off x="2376" y="1409"/>
              <a:ext cx="15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분석 </a:t>
              </a: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(Analytics)</a:t>
              </a:r>
              <a:r>
                <a:rPr lang="ko-KR" altLang="en-US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이란 </a:t>
              </a:r>
              <a:r>
                <a:rPr lang="en-US" altLang="ko-KR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TextBox 52"/>
          <p:cNvSpPr txBox="1">
            <a:spLocks noChangeArrowheads="1"/>
          </p:cNvSpPr>
          <p:nvPr/>
        </p:nvSpPr>
        <p:spPr bwMode="auto">
          <a:xfrm>
            <a:off x="777553" y="5386132"/>
            <a:ext cx="7920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☞ </a:t>
            </a:r>
            <a:r>
              <a:rPr lang="en-US" altLang="ko-KR" sz="1200" b="0" dirty="0">
                <a:latin typeface="맑은 고딕" pitchFamily="50" charset="-127"/>
                <a:ea typeface="맑은 고딕" pitchFamily="50" charset="-127"/>
              </a:rPr>
              <a:t>Davenport and Harris, “Competing on Analytics”, Harvard Business School Press (2007) </a:t>
            </a:r>
            <a:r>
              <a:rPr lang="ko-KR" altLang="en-US" sz="1200" b="0" dirty="0">
                <a:latin typeface="맑은 고딕" pitchFamily="50" charset="-127"/>
                <a:ea typeface="맑은 고딕" pitchFamily="50" charset="-127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262492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Data Analytics?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7032E7-290A-4C71-999A-68FE3E4477DF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136" name="그룹 28"/>
          <p:cNvGrpSpPr/>
          <p:nvPr/>
        </p:nvGrpSpPr>
        <p:grpSpPr>
          <a:xfrm>
            <a:off x="543096" y="1246748"/>
            <a:ext cx="5866214" cy="769441"/>
            <a:chOff x="488504" y="1342284"/>
            <a:chExt cx="5866214" cy="769441"/>
          </a:xfrm>
        </p:grpSpPr>
        <p:sp>
          <p:nvSpPr>
            <p:cNvPr id="137" name="TextBox 136"/>
            <p:cNvSpPr txBox="1"/>
            <p:nvPr/>
          </p:nvSpPr>
          <p:spPr>
            <a:xfrm>
              <a:off x="1515060" y="1342284"/>
              <a:ext cx="48396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i="1" dirty="0" smtClean="0">
                  <a:latin typeface="Arial" pitchFamily="34" charset="0"/>
                  <a:cs typeface="Arial" pitchFamily="34" charset="0"/>
                </a:rPr>
                <a:t>Value inside Data</a:t>
              </a:r>
              <a:endParaRPr lang="ko-KR" altLang="en-US" sz="4400" b="1" i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8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8504" y="1412776"/>
              <a:ext cx="920105" cy="63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9" name="그룹 29"/>
          <p:cNvGrpSpPr/>
          <p:nvPr/>
        </p:nvGrpSpPr>
        <p:grpSpPr>
          <a:xfrm>
            <a:off x="543096" y="2541376"/>
            <a:ext cx="6041070" cy="769441"/>
            <a:chOff x="488504" y="2636912"/>
            <a:chExt cx="6041070" cy="769441"/>
          </a:xfrm>
        </p:grpSpPr>
        <p:sp>
          <p:nvSpPr>
            <p:cNvPr id="140" name="TextBox 139"/>
            <p:cNvSpPr txBox="1"/>
            <p:nvPr/>
          </p:nvSpPr>
          <p:spPr>
            <a:xfrm>
              <a:off x="1515060" y="2636912"/>
              <a:ext cx="50145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i="1" dirty="0" smtClean="0">
                  <a:latin typeface="Arial" pitchFamily="34" charset="0"/>
                  <a:cs typeface="Arial" pitchFamily="34" charset="0"/>
                </a:rPr>
                <a:t>Core Competency</a:t>
              </a:r>
              <a:endParaRPr lang="ko-KR" altLang="en-US" sz="4400" b="1" i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1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8504" y="2704297"/>
              <a:ext cx="920105" cy="63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2" name="그룹 30"/>
          <p:cNvGrpSpPr/>
          <p:nvPr/>
        </p:nvGrpSpPr>
        <p:grpSpPr>
          <a:xfrm>
            <a:off x="543096" y="5008092"/>
            <a:ext cx="7860478" cy="769441"/>
            <a:chOff x="488504" y="5103628"/>
            <a:chExt cx="7860478" cy="769441"/>
          </a:xfrm>
        </p:grpSpPr>
        <p:sp>
          <p:nvSpPr>
            <p:cNvPr id="143" name="TextBox 142"/>
            <p:cNvSpPr txBox="1"/>
            <p:nvPr/>
          </p:nvSpPr>
          <p:spPr>
            <a:xfrm>
              <a:off x="1515060" y="5103628"/>
              <a:ext cx="68339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i="1" dirty="0" smtClean="0">
                  <a:latin typeface="Arial" pitchFamily="34" charset="0"/>
                  <a:cs typeface="Arial" pitchFamily="34" charset="0"/>
                </a:rPr>
                <a:t>Culture for sustainability</a:t>
              </a:r>
              <a:endParaRPr lang="ko-KR" altLang="en-US" sz="4400" b="1" i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4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8504" y="5171013"/>
              <a:ext cx="920105" cy="63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5" name="그룹 37"/>
          <p:cNvGrpSpPr/>
          <p:nvPr/>
        </p:nvGrpSpPr>
        <p:grpSpPr>
          <a:xfrm>
            <a:off x="1263176" y="3310818"/>
            <a:ext cx="2827381" cy="988273"/>
            <a:chOff x="1208584" y="3406354"/>
            <a:chExt cx="2827381" cy="988273"/>
          </a:xfrm>
        </p:grpSpPr>
        <p:sp>
          <p:nvSpPr>
            <p:cNvPr id="146" name="TextBox 145"/>
            <p:cNvSpPr txBox="1"/>
            <p:nvPr/>
          </p:nvSpPr>
          <p:spPr>
            <a:xfrm>
              <a:off x="1208584" y="3871407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i="1" dirty="0" smtClean="0">
                  <a:latin typeface="Arial" pitchFamily="34" charset="0"/>
                  <a:cs typeface="Arial" pitchFamily="34" charset="0"/>
                </a:rPr>
                <a:t>Unique</a:t>
              </a:r>
              <a:endParaRPr lang="ko-KR" altLang="en-US" sz="28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7" name="구부러진 연결선 146"/>
            <p:cNvCxnSpPr>
              <a:stCxn id="140" idx="2"/>
              <a:endCxn id="146" idx="0"/>
            </p:cNvCxnSpPr>
            <p:nvPr/>
          </p:nvCxnSpPr>
          <p:spPr>
            <a:xfrm rot="5400000">
              <a:off x="2740485" y="2575927"/>
              <a:ext cx="465054" cy="212590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38"/>
          <p:cNvGrpSpPr/>
          <p:nvPr/>
        </p:nvGrpSpPr>
        <p:grpSpPr>
          <a:xfrm>
            <a:off x="3457525" y="3310816"/>
            <a:ext cx="3121367" cy="976400"/>
            <a:chOff x="3402933" y="3406352"/>
            <a:chExt cx="3121367" cy="976400"/>
          </a:xfrm>
        </p:grpSpPr>
        <p:sp>
          <p:nvSpPr>
            <p:cNvPr id="149" name="TextBox 148"/>
            <p:cNvSpPr txBox="1"/>
            <p:nvPr/>
          </p:nvSpPr>
          <p:spPr>
            <a:xfrm>
              <a:off x="3402933" y="3859532"/>
              <a:ext cx="3121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i="1" dirty="0" smtClean="0">
                  <a:latin typeface="Arial" pitchFamily="34" charset="0"/>
                  <a:cs typeface="Arial" pitchFamily="34" charset="0"/>
                </a:rPr>
                <a:t>Hard to duplicate</a:t>
              </a:r>
              <a:endParaRPr lang="ko-KR" altLang="en-US" sz="28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0" name="구부러진 연결선 149"/>
            <p:cNvCxnSpPr>
              <a:stCxn id="140" idx="2"/>
              <a:endCxn id="149" idx="0"/>
            </p:cNvCxnSpPr>
            <p:nvPr/>
          </p:nvCxnSpPr>
          <p:spPr>
            <a:xfrm rot="16200000" flipH="1">
              <a:off x="4273202" y="3169116"/>
              <a:ext cx="453179" cy="92765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39"/>
          <p:cNvGrpSpPr/>
          <p:nvPr/>
        </p:nvGrpSpPr>
        <p:grpSpPr>
          <a:xfrm>
            <a:off x="4090557" y="3310816"/>
            <a:ext cx="4386995" cy="953408"/>
            <a:chOff x="4035965" y="3406352"/>
            <a:chExt cx="4386995" cy="953408"/>
          </a:xfrm>
        </p:grpSpPr>
        <p:sp>
          <p:nvSpPr>
            <p:cNvPr id="152" name="TextBox 151"/>
            <p:cNvSpPr txBox="1"/>
            <p:nvPr/>
          </p:nvSpPr>
          <p:spPr>
            <a:xfrm>
              <a:off x="7257256" y="3836540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i="1" dirty="0" smtClean="0">
                  <a:latin typeface="Arial" pitchFamily="34" charset="0"/>
                  <a:cs typeface="Arial" pitchFamily="34" charset="0"/>
                </a:rPr>
                <a:t>Asset</a:t>
              </a:r>
              <a:endParaRPr lang="ko-KR" altLang="en-US" sz="28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3" name="구부러진 연결선 152"/>
            <p:cNvCxnSpPr>
              <a:stCxn id="140" idx="2"/>
              <a:endCxn id="152" idx="0"/>
            </p:cNvCxnSpPr>
            <p:nvPr/>
          </p:nvCxnSpPr>
          <p:spPr>
            <a:xfrm rot="16200000" flipH="1">
              <a:off x="5722943" y="1719374"/>
              <a:ext cx="430187" cy="380414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92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79400"/>
            <a:ext cx="8981504" cy="557213"/>
          </a:xfrm>
        </p:spPr>
        <p:txBody>
          <a:bodyPr/>
          <a:lstStyle/>
          <a:p>
            <a:r>
              <a:rPr lang="en-US" altLang="ko-KR" dirty="0" smtClean="0"/>
              <a:t>What is Data Scientist?</a:t>
            </a:r>
            <a:endParaRPr lang="ko-KR" altLang="en-US" dirty="0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624" y="980728"/>
            <a:ext cx="7272808" cy="57820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Who is Data Scientist?</a:t>
            </a:r>
            <a:endParaRPr lang="ko-KR" altLang="en-US" dirty="0"/>
          </a:p>
        </p:txBody>
      </p:sp>
      <p:pic>
        <p:nvPicPr>
          <p:cNvPr id="2050" name="Picture 2" descr="http://gigaom2.files.wordpress.com/2012/12/shutterstock_115491706.jpg?w=300&amp;h=200&amp;crop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188" y="1208438"/>
            <a:ext cx="3526774" cy="2351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http://www.wired.com/insights/wp-content/uploads/2013/02/datascience_6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740" y="3233068"/>
            <a:ext cx="4179881" cy="208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4" name="Picture 6" descr="http://spotfire.tibco.com/blog/wp-content/uploads/how-to-speak-like-a-data-scientis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2720" y="4278038"/>
            <a:ext cx="2531254" cy="2220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6" name="Picture 8" descr="http://gigaom2.files.wordpress.com/2013/01/shutterstock_110620238.jpg?w=300&amp;h=200&amp;crop=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3281" y="3494310"/>
            <a:ext cx="2591728" cy="172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8" name="Picture 10" descr="http://inside-bigdata.com/wp-content/uploads/2013/10/datasciencema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28592" y="1534992"/>
            <a:ext cx="3196464" cy="1978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60" name="Picture 12" descr="http://www.fico.com/landing/infographic/Anatomy_of_a_Data_Scientist_infographic_W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42719" y="98158"/>
            <a:ext cx="2360416" cy="7083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Sexiest?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8" y="685953"/>
            <a:ext cx="3461464" cy="461528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1988" name="Picture 4" descr="http://i706.photobucket.com/albums/ww62/capstat/2013%20Data%20Science%20Salary%20Survey/DataTools_zps303a6ca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9272" y="816574"/>
            <a:ext cx="5368544" cy="27786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1986" name="Picture 2" descr="http://api.ning.com/files/0txgB9E*9otjvRm6YoojsRitLwvA4Vpw1yR1DCGRXwuuGN0Szdrk2lf1WJpJtqI-xSmPHzNj8ajC-XNgs7ivfUpqCTtzp2j7/ds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604" y="2971825"/>
            <a:ext cx="5442629" cy="36111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5545" y="2579962"/>
            <a:ext cx="5166178" cy="289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62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별첨">
  <a:themeElements>
    <a:clrScheme name="별첨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별첨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별첨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별첨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별첨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별첨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별첨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별첨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별첨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139">
  <a:themeElements>
    <a:clrScheme name="2_B139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B139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13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13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13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13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13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13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13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B139">
  <a:themeElements>
    <a:clrScheme name="B139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B139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B13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3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C:\coolpt\TempSlide\B139.POT</Template>
  <TotalTime>16619</TotalTime>
  <Words>737</Words>
  <Application>Microsoft Office PowerPoint</Application>
  <PresentationFormat>A4 용지(210x297mm)</PresentationFormat>
  <Paragraphs>158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HY견고딕</vt:lpstr>
      <vt:lpstr>HY중고딕</vt:lpstr>
      <vt:lpstr>굴림</vt:lpstr>
      <vt:lpstr>돋움</vt:lpstr>
      <vt:lpstr>맑은 고딕</vt:lpstr>
      <vt:lpstr>서울들국화</vt:lpstr>
      <vt:lpstr>-윤체M</vt:lpstr>
      <vt:lpstr>Arial</vt:lpstr>
      <vt:lpstr>Tahoma</vt:lpstr>
      <vt:lpstr>Wingdings</vt:lpstr>
      <vt:lpstr>별첨</vt:lpstr>
      <vt:lpstr>2_B139</vt:lpstr>
      <vt:lpstr>3_B139</vt:lpstr>
      <vt:lpstr>PowerPoint 프레젠테이션</vt:lpstr>
      <vt:lpstr>What is Advice?</vt:lpstr>
      <vt:lpstr>진행 중인 연구 과제</vt:lpstr>
      <vt:lpstr>Amazon “anticipatory” shipping patent filing</vt:lpstr>
      <vt:lpstr>Data Analytics 정의</vt:lpstr>
      <vt:lpstr>Why Data Analytics?</vt:lpstr>
      <vt:lpstr>What is Data Scientist?</vt:lpstr>
      <vt:lpstr>Who is Data Scientist?</vt:lpstr>
      <vt:lpstr>Why Sexiest?</vt:lpstr>
      <vt:lpstr>Who called it?</vt:lpstr>
      <vt:lpstr>Who called it?</vt:lpstr>
      <vt:lpstr>Fast &amp; Easy…</vt:lpstr>
      <vt:lpstr>Fast &amp; Easy…</vt:lpstr>
      <vt:lpstr>Numbers from CEO</vt:lpstr>
      <vt:lpstr>Words from CEO</vt:lpstr>
      <vt:lpstr>Words from data analyst</vt:lpstr>
      <vt:lpstr>Healing Methods</vt:lpstr>
      <vt:lpstr>Healing Methods</vt:lpstr>
      <vt:lpstr>Easy &amp; Fast…</vt:lpstr>
      <vt:lpstr>Healing Methods</vt:lpstr>
      <vt:lpstr>Visual Analytics – Paint as Matisse, lay out like Haring</vt:lpstr>
      <vt:lpstr>Visual Analytics – Paint as Matisse, lay out like Haring</vt:lpstr>
      <vt:lpstr>Visual Analytics – Paint as Matisse, lay out like Haring</vt:lpstr>
      <vt:lpstr>Visual Analytics – Paint as Matisse, lay out like Haring</vt:lpstr>
      <vt:lpstr>Visual Analytics – Paint as Matisse, lay out like Haring</vt:lpstr>
      <vt:lpstr>본질적 문제</vt:lpstr>
      <vt:lpstr>Happy to share it</vt:lpstr>
      <vt:lpstr>Happy to share it</vt:lpstr>
      <vt:lpstr>Healing Methods</vt:lpstr>
      <vt:lpstr>Healing Methods</vt:lpstr>
      <vt:lpstr>Why can be a Data Scientist?</vt:lpstr>
      <vt:lpstr>Why can be a Data Scientist?</vt:lpstr>
      <vt:lpstr>데이터 분석 전문가가 되기 위해서는…</vt:lpstr>
      <vt:lpstr>PowerPoint 프레젠테이션</vt:lpstr>
    </vt:vector>
  </TitlesOfParts>
  <Company>한국외국어대학교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분석CoE 최종보고</dc:title>
  <dc:creator>최대우</dc:creator>
  <cp:lastModifiedBy>Daewoo Choi</cp:lastModifiedBy>
  <cp:revision>2280</cp:revision>
  <dcterms:created xsi:type="dcterms:W3CDTF">2001-11-26T06:44:38Z</dcterms:created>
  <dcterms:modified xsi:type="dcterms:W3CDTF">2014-08-31T12:52:07Z</dcterms:modified>
</cp:coreProperties>
</file>